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7" r:id="rId2"/>
    <p:sldId id="258" r:id="rId3"/>
    <p:sldId id="25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6" r:id="rId12"/>
    <p:sldId id="277" r:id="rId13"/>
    <p:sldId id="278" r:id="rId14"/>
    <p:sldId id="279" r:id="rId15"/>
    <p:sldId id="280" r:id="rId16"/>
    <p:sldId id="281" r:id="rId17"/>
    <p:sldId id="282" r:id="rId18"/>
    <p:sldId id="261" r:id="rId19"/>
    <p:sldId id="260" r:id="rId20"/>
    <p:sldId id="262" r:id="rId21"/>
    <p:sldId id="263" r:id="rId22"/>
    <p:sldId id="264" r:id="rId23"/>
    <p:sldId id="265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8F3D9-EDA0-47F9-B711-832C1A5F75DD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02875-5809-4DE6-B969-B96DE015F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1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882E1A7-6FA5-47C4-89A8-2BE545F184FD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b="1" smtClean="0"/>
              <a:t>The following verbs have irregular stems in the preterite and all take the same irregular preterite verb endings…we call these verbs -</a:t>
            </a:r>
            <a:endParaRPr lang="en-US" b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1FF2A-017C-44C8-B6E9-B613248FE30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0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BCE23B9-9607-4BDE-B131-10467D17D73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A2F5FE-3616-411F-A063-9D9710C8FA2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23B9-9607-4BDE-B131-10467D17D73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F5FE-3616-411F-A063-9D9710C8F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23B9-9607-4BDE-B131-10467D17D73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F5FE-3616-411F-A063-9D9710C8F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mo, Video etc. &quot;special&quot; slide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4570" y="649805"/>
            <a:ext cx="6457856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 i="1">
                <a:gradFill flip="none" rotWithShape="1">
                  <a:gsLst>
                    <a:gs pos="0">
                      <a:srgbClr val="FFFFB9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2461" y="4645624"/>
            <a:ext cx="557427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86685" y="2355850"/>
            <a:ext cx="7425481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2000" b="1" i="0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grpSp>
        <p:nvGrpSpPr>
          <p:cNvPr id="4" name="Group 12"/>
          <p:cNvGrpSpPr/>
          <p:nvPr userDrawn="1"/>
        </p:nvGrpSpPr>
        <p:grpSpPr>
          <a:xfrm>
            <a:off x="-1" y="6324600"/>
            <a:ext cx="9144001" cy="533400"/>
            <a:chOff x="-1" y="6324600"/>
            <a:chExt cx="12188826" cy="533400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10" name="Picture 9" descr="white-bar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6333600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23B9-9607-4BDE-B131-10467D17D73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F5FE-3616-411F-A063-9D9710C8F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23B9-9607-4BDE-B131-10467D17D73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F5FE-3616-411F-A063-9D9710C8F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23B9-9607-4BDE-B131-10467D17D73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F5FE-3616-411F-A063-9D9710C8FA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23B9-9607-4BDE-B131-10467D17D73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F5FE-3616-411F-A063-9D9710C8F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23B9-9607-4BDE-B131-10467D17D73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F5FE-3616-411F-A063-9D9710C8F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23B9-9607-4BDE-B131-10467D17D73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F5FE-3616-411F-A063-9D9710C8F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23B9-9607-4BDE-B131-10467D17D73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F5FE-3616-411F-A063-9D9710C8FA2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23B9-9607-4BDE-B131-10467D17D73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2F5FE-3616-411F-A063-9D9710C8F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BCE23B9-9607-4BDE-B131-10467D17D73C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5A2F5FE-3616-411F-A063-9D9710C8FA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19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Spanish Past Tense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FlipBook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393144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5 pieces of paper</a:t>
            </a:r>
          </a:p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I will show you how to fold it.</a:t>
            </a:r>
          </a:p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2 staples at the top</a:t>
            </a:r>
          </a:p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# each flap 1-10</a:t>
            </a:r>
          </a:p>
          <a:p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The top cover is #1</a:t>
            </a:r>
            <a:endParaRPr lang="en-US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77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024744" cy="8382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CéZar</a:t>
            </a:r>
            <a:r>
              <a:rPr lang="en-US" sz="3200" dirty="0" smtClean="0"/>
              <a:t> the </a:t>
            </a:r>
            <a:r>
              <a:rPr lang="en-US" sz="3200" dirty="0" err="1" smtClean="0"/>
              <a:t>GuéGar</a:t>
            </a:r>
            <a:r>
              <a:rPr lang="en-US" sz="3200" dirty="0" smtClean="0"/>
              <a:t> had a </a:t>
            </a:r>
            <a:r>
              <a:rPr lang="en-US" sz="3200" dirty="0" err="1" smtClean="0"/>
              <a:t>QuéCar</a:t>
            </a:r>
            <a:r>
              <a:rPr lang="en-US" sz="3200" dirty="0" smtClean="0"/>
              <a:t> </a:t>
            </a:r>
          </a:p>
        </p:txBody>
      </p:sp>
      <p:pic>
        <p:nvPicPr>
          <p:cNvPr id="9219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03" t="-5472" r="-3703" b="-5472"/>
          <a:stretch>
            <a:fillRect/>
          </a:stretch>
        </p:blipFill>
        <p:spPr>
          <a:xfrm>
            <a:off x="990600" y="1676400"/>
            <a:ext cx="7391400" cy="4876800"/>
          </a:xfrm>
        </p:spPr>
      </p:pic>
    </p:spTree>
    <p:extLst>
      <p:ext uri="{BB962C8B-B14F-4D97-AF65-F5344CB8AC3E}">
        <p14:creationId xmlns:p14="http://schemas.microsoft.com/office/powerpoint/2010/main" val="37357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err="1"/>
              <a:t>Verbos</a:t>
            </a:r>
            <a:r>
              <a:rPr lang="en-US" sz="3100" b="1" dirty="0"/>
              <a:t> de </a:t>
            </a:r>
            <a:r>
              <a:rPr lang="en-US" sz="3100" b="1" dirty="0" err="1" smtClean="0"/>
              <a:t>Sandalia</a:t>
            </a:r>
            <a:r>
              <a:rPr lang="en-US" sz="3100" b="1" dirty="0" smtClean="0"/>
              <a:t> </a:t>
            </a:r>
            <a:r>
              <a:rPr lang="en-US" sz="3100" b="1" dirty="0"/>
              <a:t>– </a:t>
            </a:r>
            <a:r>
              <a:rPr lang="en-US" sz="3100" dirty="0" err="1"/>
              <a:t>ir</a:t>
            </a:r>
            <a:r>
              <a:rPr lang="en-US" sz="3100" dirty="0"/>
              <a:t> stem changing verbs in the </a:t>
            </a:r>
            <a:r>
              <a:rPr lang="en-US" sz="3100" dirty="0" err="1" smtClean="0"/>
              <a:t>preterite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Use your notes to write 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3664"/>
            <a:ext cx="8229600" cy="4974336"/>
          </a:xfrm>
        </p:spPr>
        <p:txBody>
          <a:bodyPr/>
          <a:lstStyle/>
          <a:p>
            <a:r>
              <a:rPr lang="en-US" sz="2000" b="1" dirty="0"/>
              <a:t>-</a:t>
            </a:r>
            <a:r>
              <a:rPr lang="en-US" sz="2000" b="1" dirty="0" err="1"/>
              <a:t>ir</a:t>
            </a:r>
            <a:r>
              <a:rPr lang="en-US" sz="2000" b="1" dirty="0"/>
              <a:t> verbs that stem change in the present tense DO change in the </a:t>
            </a:r>
            <a:r>
              <a:rPr lang="en-US" sz="2000" b="1" dirty="0" err="1"/>
              <a:t>preterite</a:t>
            </a:r>
            <a:r>
              <a:rPr lang="en-US" sz="2000" b="1" dirty="0"/>
              <a:t>, but in a different </a:t>
            </a:r>
            <a:r>
              <a:rPr lang="en-US" sz="2000" b="1" dirty="0" smtClean="0"/>
              <a:t>way</a:t>
            </a:r>
            <a:r>
              <a:rPr lang="en-US" sz="2000" dirty="0"/>
              <a:t>: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-IR stem-changing verbs change </a:t>
            </a:r>
            <a:r>
              <a:rPr lang="en-US" sz="2000" b="1" dirty="0"/>
              <a:t>e -&gt; </a:t>
            </a:r>
            <a:r>
              <a:rPr lang="en-US" sz="2000" b="1" dirty="0" err="1"/>
              <a:t>i</a:t>
            </a:r>
            <a:r>
              <a:rPr lang="en-US" sz="2000" b="1" dirty="0"/>
              <a:t> and o-&gt; u</a:t>
            </a:r>
            <a:r>
              <a:rPr lang="en-US" sz="2000" dirty="0"/>
              <a:t> in the </a:t>
            </a:r>
            <a:r>
              <a:rPr lang="en-US" sz="2000" b="1" dirty="0"/>
              <a:t>third person singular &amp; plural </a:t>
            </a:r>
            <a:r>
              <a:rPr lang="en-US" sz="2000" dirty="0"/>
              <a:t>(</a:t>
            </a:r>
            <a:r>
              <a:rPr lang="en-US" sz="2000" dirty="0" err="1"/>
              <a:t>él</a:t>
            </a:r>
            <a:r>
              <a:rPr lang="en-US" sz="2000" dirty="0"/>
              <a:t>, </a:t>
            </a:r>
            <a:r>
              <a:rPr lang="en-US" sz="2000" dirty="0" err="1"/>
              <a:t>ella</a:t>
            </a:r>
            <a:r>
              <a:rPr lang="en-US" sz="2000" dirty="0"/>
              <a:t>, </a:t>
            </a:r>
            <a:r>
              <a:rPr lang="en-US" sz="2000" dirty="0" err="1" smtClean="0"/>
              <a:t>Ud</a:t>
            </a:r>
            <a:r>
              <a:rPr lang="en-US" sz="2000" dirty="0" smtClean="0"/>
              <a:t>., </a:t>
            </a:r>
            <a:r>
              <a:rPr lang="en-US" sz="2000" dirty="0" err="1"/>
              <a:t>ellos</a:t>
            </a:r>
            <a:r>
              <a:rPr lang="en-US" sz="2000" dirty="0"/>
              <a:t>, </a:t>
            </a:r>
            <a:r>
              <a:rPr lang="en-US" sz="2000" dirty="0" err="1"/>
              <a:t>ellas</a:t>
            </a:r>
            <a:r>
              <a:rPr lang="en-US" sz="2000" dirty="0"/>
              <a:t>, </a:t>
            </a:r>
            <a:r>
              <a:rPr lang="en-US" sz="2000" dirty="0" err="1"/>
              <a:t>U</a:t>
            </a:r>
            <a:r>
              <a:rPr lang="en-US" sz="2000" dirty="0" err="1" smtClean="0"/>
              <a:t>ds</a:t>
            </a:r>
            <a:r>
              <a:rPr lang="en-US" sz="2000" dirty="0"/>
              <a:t>.)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587275"/>
              </p:ext>
            </p:extLst>
          </p:nvPr>
        </p:nvGraphicFramePr>
        <p:xfrm>
          <a:off x="1676400" y="3860164"/>
          <a:ext cx="5181600" cy="215963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590800"/>
                <a:gridCol w="2590800"/>
              </a:tblGrid>
              <a:tr h="7198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pedí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pedimos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98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pediste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98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r>
                        <a:rPr lang="en-US" sz="2400" dirty="0" err="1">
                          <a:effectLst/>
                        </a:rPr>
                        <a:t>dió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p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r>
                        <a:rPr lang="en-US" sz="2400" b="1" dirty="0" err="1">
                          <a:effectLst/>
                        </a:rPr>
                        <a:t>dieron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245548" y="5021829"/>
            <a:ext cx="5593029" cy="1419474"/>
            <a:chOff x="1245548" y="5021829"/>
            <a:chExt cx="5593029" cy="1419474"/>
          </a:xfrm>
        </p:grpSpPr>
        <p:sp>
          <p:nvSpPr>
            <p:cNvPr id="11" name="Freeform 10"/>
            <p:cNvSpPr/>
            <p:nvPr/>
          </p:nvSpPr>
          <p:spPr>
            <a:xfrm>
              <a:off x="1245548" y="5021829"/>
              <a:ext cx="5593029" cy="1419474"/>
            </a:xfrm>
            <a:custGeom>
              <a:avLst/>
              <a:gdLst>
                <a:gd name="connsiteX0" fmla="*/ 5528597 w 5593029"/>
                <a:gd name="connsiteY0" fmla="*/ 845208 h 1419474"/>
                <a:gd name="connsiteX1" fmla="*/ 4364816 w 5593029"/>
                <a:gd name="connsiteY1" fmla="*/ 1413244 h 1419474"/>
                <a:gd name="connsiteX2" fmla="*/ 3090197 w 5593029"/>
                <a:gd name="connsiteY2" fmla="*/ 1136153 h 1419474"/>
                <a:gd name="connsiteX3" fmla="*/ 1455361 w 5593029"/>
                <a:gd name="connsiteY3" fmla="*/ 1413244 h 1419474"/>
                <a:gd name="connsiteX4" fmla="*/ 56052 w 5593029"/>
                <a:gd name="connsiteY4" fmla="*/ 803644 h 1419474"/>
                <a:gd name="connsiteX5" fmla="*/ 416270 w 5593029"/>
                <a:gd name="connsiteY5" fmla="*/ 207898 h 1419474"/>
                <a:gd name="connsiteX6" fmla="*/ 1704743 w 5593029"/>
                <a:gd name="connsiteY6" fmla="*/ 69353 h 1419474"/>
                <a:gd name="connsiteX7" fmla="*/ 3131761 w 5593029"/>
                <a:gd name="connsiteY7" fmla="*/ 360298 h 1419474"/>
                <a:gd name="connsiteX8" fmla="*/ 4295543 w 5593029"/>
                <a:gd name="connsiteY8" fmla="*/ 80 h 1419474"/>
                <a:gd name="connsiteX9" fmla="*/ 5320779 w 5593029"/>
                <a:gd name="connsiteY9" fmla="*/ 332589 h 1419474"/>
                <a:gd name="connsiteX10" fmla="*/ 5528597 w 5593029"/>
                <a:gd name="connsiteY10" fmla="*/ 845208 h 1419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93029" h="1419474">
                  <a:moveTo>
                    <a:pt x="5528597" y="845208"/>
                  </a:moveTo>
                  <a:cubicBezTo>
                    <a:pt x="5369270" y="1025317"/>
                    <a:pt x="4771216" y="1364753"/>
                    <a:pt x="4364816" y="1413244"/>
                  </a:cubicBezTo>
                  <a:cubicBezTo>
                    <a:pt x="3958416" y="1461735"/>
                    <a:pt x="3575106" y="1136153"/>
                    <a:pt x="3090197" y="1136153"/>
                  </a:cubicBezTo>
                  <a:cubicBezTo>
                    <a:pt x="2605288" y="1136153"/>
                    <a:pt x="1961052" y="1468662"/>
                    <a:pt x="1455361" y="1413244"/>
                  </a:cubicBezTo>
                  <a:cubicBezTo>
                    <a:pt x="949670" y="1357826"/>
                    <a:pt x="229234" y="1004535"/>
                    <a:pt x="56052" y="803644"/>
                  </a:cubicBezTo>
                  <a:cubicBezTo>
                    <a:pt x="-117130" y="602753"/>
                    <a:pt x="141488" y="330280"/>
                    <a:pt x="416270" y="207898"/>
                  </a:cubicBezTo>
                  <a:cubicBezTo>
                    <a:pt x="691052" y="85516"/>
                    <a:pt x="1252161" y="43953"/>
                    <a:pt x="1704743" y="69353"/>
                  </a:cubicBezTo>
                  <a:cubicBezTo>
                    <a:pt x="2157325" y="94753"/>
                    <a:pt x="2699961" y="371844"/>
                    <a:pt x="3131761" y="360298"/>
                  </a:cubicBezTo>
                  <a:cubicBezTo>
                    <a:pt x="3563561" y="348752"/>
                    <a:pt x="3930707" y="4698"/>
                    <a:pt x="4295543" y="80"/>
                  </a:cubicBezTo>
                  <a:cubicBezTo>
                    <a:pt x="4660379" y="-4538"/>
                    <a:pt x="5115270" y="191734"/>
                    <a:pt x="5320779" y="332589"/>
                  </a:cubicBezTo>
                  <a:cubicBezTo>
                    <a:pt x="5526288" y="473444"/>
                    <a:pt x="5687924" y="665099"/>
                    <a:pt x="5528597" y="845208"/>
                  </a:cubicBezTo>
                  <a:close/>
                </a:path>
              </a:pathLst>
            </a:cu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5486400" y="5021829"/>
              <a:ext cx="838200" cy="709737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5257800" y="5120698"/>
              <a:ext cx="1066800" cy="61086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6172200" y="5638800"/>
              <a:ext cx="152400" cy="6096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5742708" y="5638800"/>
              <a:ext cx="581892" cy="73562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097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Write in flipbook:</a:t>
            </a:r>
            <a:br>
              <a:rPr lang="en-US" dirty="0" smtClean="0"/>
            </a:br>
            <a:r>
              <a:rPr lang="en-US" dirty="0" err="1" smtClean="0"/>
              <a:t>Verbos</a:t>
            </a:r>
            <a:r>
              <a:rPr lang="en-US" dirty="0" smtClean="0"/>
              <a:t> De </a:t>
            </a:r>
            <a:r>
              <a:rPr lang="en-US" dirty="0" err="1" smtClean="0"/>
              <a:t>Sandalia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382000" cy="5029200"/>
          </a:xfrm>
        </p:spPr>
        <p:txBody>
          <a:bodyPr>
            <a:normAutofit/>
          </a:bodyPr>
          <a:lstStyle/>
          <a:p>
            <a:r>
              <a:rPr lang="es-ES" b="1" dirty="0" smtClean="0"/>
              <a:t>Morir   </a:t>
            </a:r>
            <a:r>
              <a:rPr lang="es-ES" b="1" dirty="0" err="1" smtClean="0"/>
              <a:t>to</a:t>
            </a:r>
            <a:r>
              <a:rPr lang="es-ES" b="1" dirty="0" smtClean="0"/>
              <a:t> die                  m</a:t>
            </a:r>
            <a:r>
              <a:rPr lang="es-ES" b="1" dirty="0" smtClean="0">
                <a:solidFill>
                  <a:srgbClr val="FF0000"/>
                </a:solidFill>
              </a:rPr>
              <a:t>u</a:t>
            </a:r>
            <a:r>
              <a:rPr lang="es-ES" b="1" dirty="0" smtClean="0"/>
              <a:t>rió, m</a:t>
            </a:r>
            <a:r>
              <a:rPr lang="es-ES" b="1" dirty="0" smtClean="0">
                <a:solidFill>
                  <a:srgbClr val="FF0000"/>
                </a:solidFill>
              </a:rPr>
              <a:t>u</a:t>
            </a:r>
            <a:r>
              <a:rPr lang="es-ES" b="1" dirty="0" smtClean="0"/>
              <a:t>rieron</a:t>
            </a:r>
            <a:endParaRPr lang="en-US" dirty="0"/>
          </a:p>
          <a:p>
            <a:r>
              <a:rPr lang="es-ES" b="1" dirty="0" smtClean="0"/>
              <a:t>Dormir 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sleep</a:t>
            </a:r>
            <a:r>
              <a:rPr lang="es-ES" b="1" dirty="0" smtClean="0"/>
              <a:t>            d</a:t>
            </a:r>
            <a:r>
              <a:rPr lang="es-ES" b="1" dirty="0" smtClean="0">
                <a:solidFill>
                  <a:srgbClr val="FF0000"/>
                </a:solidFill>
              </a:rPr>
              <a:t>u</a:t>
            </a:r>
            <a:r>
              <a:rPr lang="es-ES" b="1" dirty="0" smtClean="0"/>
              <a:t>rmió</a:t>
            </a:r>
            <a:r>
              <a:rPr lang="es-ES" b="1" dirty="0"/>
              <a:t>, </a:t>
            </a:r>
            <a:r>
              <a:rPr lang="es-ES" b="1" dirty="0" smtClean="0"/>
              <a:t>d</a:t>
            </a:r>
            <a:r>
              <a:rPr lang="es-ES" b="1" dirty="0" smtClean="0">
                <a:solidFill>
                  <a:srgbClr val="FF0000"/>
                </a:solidFill>
              </a:rPr>
              <a:t>u</a:t>
            </a:r>
            <a:r>
              <a:rPr lang="es-ES" b="1" dirty="0" smtClean="0"/>
              <a:t>rmieron</a:t>
            </a:r>
          </a:p>
          <a:p>
            <a:r>
              <a:rPr lang="es-ES" b="1" dirty="0" smtClean="0"/>
              <a:t>Pedir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ask</a:t>
            </a:r>
            <a:r>
              <a:rPr lang="es-ES" b="1" dirty="0" smtClean="0"/>
              <a:t>/</a:t>
            </a:r>
            <a:r>
              <a:rPr lang="es-ES" b="1" dirty="0" err="1" smtClean="0"/>
              <a:t>order</a:t>
            </a:r>
            <a:r>
              <a:rPr lang="es-ES" b="1" dirty="0" smtClean="0"/>
              <a:t>          p</a:t>
            </a:r>
            <a:r>
              <a:rPr lang="es-ES" b="1" dirty="0" smtClean="0">
                <a:solidFill>
                  <a:srgbClr val="FF0000"/>
                </a:solidFill>
              </a:rPr>
              <a:t>i</a:t>
            </a:r>
            <a:r>
              <a:rPr lang="es-ES" b="1" dirty="0" smtClean="0"/>
              <a:t>dió, p</a:t>
            </a:r>
            <a:r>
              <a:rPr lang="es-ES" b="1" dirty="0" smtClean="0">
                <a:solidFill>
                  <a:srgbClr val="FF0000"/>
                </a:solidFill>
              </a:rPr>
              <a:t>i</a:t>
            </a:r>
            <a:r>
              <a:rPr lang="es-ES" b="1" dirty="0" smtClean="0"/>
              <a:t>dieron</a:t>
            </a:r>
            <a:endParaRPr lang="en-US" dirty="0"/>
          </a:p>
          <a:p>
            <a:r>
              <a:rPr lang="es-ES" b="1" dirty="0" smtClean="0"/>
              <a:t>Vestirse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get</a:t>
            </a:r>
            <a:r>
              <a:rPr lang="es-ES" b="1" dirty="0" smtClean="0"/>
              <a:t> </a:t>
            </a:r>
            <a:r>
              <a:rPr lang="es-ES" b="1" dirty="0" err="1" smtClean="0"/>
              <a:t>dressed</a:t>
            </a:r>
            <a:r>
              <a:rPr lang="es-ES" b="1" dirty="0" smtClean="0"/>
              <a:t>  </a:t>
            </a:r>
            <a:r>
              <a:rPr lang="es-ES" sz="2400" b="1" dirty="0" smtClean="0"/>
              <a:t>se </a:t>
            </a:r>
            <a:r>
              <a:rPr lang="es-ES" sz="2400" b="1" dirty="0"/>
              <a:t>v</a:t>
            </a:r>
            <a:r>
              <a:rPr lang="es-ES" sz="2400" b="1" dirty="0">
                <a:solidFill>
                  <a:srgbClr val="FF0000"/>
                </a:solidFill>
              </a:rPr>
              <a:t>i</a:t>
            </a:r>
            <a:r>
              <a:rPr lang="es-ES" sz="2400" b="1" dirty="0"/>
              <a:t>stió, </a:t>
            </a:r>
            <a:r>
              <a:rPr lang="en-US" sz="2400" b="1" dirty="0" smtClean="0"/>
              <a:t> se </a:t>
            </a:r>
            <a:r>
              <a:rPr lang="en-US" sz="2400" b="1" dirty="0" err="1" smtClean="0"/>
              <a:t>v</a:t>
            </a:r>
            <a:r>
              <a:rPr lang="en-US" sz="2400" b="1" dirty="0" err="1" smtClean="0">
                <a:solidFill>
                  <a:srgbClr val="FF0000"/>
                </a:solidFill>
              </a:rPr>
              <a:t>i</a:t>
            </a:r>
            <a:r>
              <a:rPr lang="en-US" sz="2400" b="1" dirty="0" err="1" smtClean="0"/>
              <a:t>stieron</a:t>
            </a:r>
            <a:endParaRPr lang="en-US" sz="2400" b="1" dirty="0" smtClean="0"/>
          </a:p>
          <a:p>
            <a:r>
              <a:rPr lang="es-ES" b="1" dirty="0" smtClean="0"/>
              <a:t>Repetir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repeat</a:t>
            </a:r>
            <a:r>
              <a:rPr lang="es-ES" b="1" dirty="0" smtClean="0"/>
              <a:t>           rep</a:t>
            </a:r>
            <a:r>
              <a:rPr lang="es-ES" b="1" dirty="0" smtClean="0">
                <a:solidFill>
                  <a:srgbClr val="FF0000"/>
                </a:solidFill>
              </a:rPr>
              <a:t>i</a:t>
            </a:r>
            <a:r>
              <a:rPr lang="es-ES" b="1" dirty="0" smtClean="0"/>
              <a:t>tió , rep</a:t>
            </a:r>
            <a:r>
              <a:rPr lang="es-ES" b="1" dirty="0" smtClean="0">
                <a:solidFill>
                  <a:srgbClr val="FF0000"/>
                </a:solidFill>
              </a:rPr>
              <a:t>i</a:t>
            </a:r>
            <a:r>
              <a:rPr lang="es-ES" b="1" dirty="0" smtClean="0"/>
              <a:t>tieron</a:t>
            </a:r>
          </a:p>
          <a:p>
            <a:r>
              <a:rPr lang="es-ES" b="1" dirty="0"/>
              <a:t>Seguir   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follow</a:t>
            </a:r>
            <a:r>
              <a:rPr lang="es-ES" b="1" dirty="0" smtClean="0"/>
              <a:t>          s</a:t>
            </a:r>
            <a:r>
              <a:rPr lang="es-ES" b="1" dirty="0" smtClean="0">
                <a:solidFill>
                  <a:srgbClr val="FF0000"/>
                </a:solidFill>
              </a:rPr>
              <a:t>i</a:t>
            </a:r>
            <a:r>
              <a:rPr lang="es-ES" b="1" dirty="0" smtClean="0"/>
              <a:t>guió</a:t>
            </a:r>
            <a:r>
              <a:rPr lang="es-ES" b="1" dirty="0"/>
              <a:t>, </a:t>
            </a:r>
            <a:r>
              <a:rPr lang="es-ES" b="1" dirty="0" smtClean="0"/>
              <a:t>s</a:t>
            </a:r>
            <a:r>
              <a:rPr lang="es-ES" b="1" dirty="0" smtClean="0">
                <a:solidFill>
                  <a:srgbClr val="FF0000"/>
                </a:solidFill>
              </a:rPr>
              <a:t>i</a:t>
            </a:r>
            <a:r>
              <a:rPr lang="es-ES" b="1" dirty="0" smtClean="0"/>
              <a:t>guieron</a:t>
            </a:r>
          </a:p>
          <a:p>
            <a:r>
              <a:rPr lang="es-ES" b="1" dirty="0" smtClean="0"/>
              <a:t>Servir    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serve</a:t>
            </a:r>
            <a:r>
              <a:rPr lang="es-ES" b="1" dirty="0" smtClean="0"/>
              <a:t>           s</a:t>
            </a:r>
            <a:r>
              <a:rPr lang="es-ES" b="1" dirty="0" smtClean="0">
                <a:solidFill>
                  <a:srgbClr val="FF0000"/>
                </a:solidFill>
              </a:rPr>
              <a:t>i</a:t>
            </a:r>
            <a:r>
              <a:rPr lang="es-ES" b="1" dirty="0" smtClean="0"/>
              <a:t>rvió, </a:t>
            </a:r>
            <a:r>
              <a:rPr lang="es-ES" b="1" dirty="0"/>
              <a:t>s</a:t>
            </a:r>
            <a:r>
              <a:rPr lang="es-ES" b="1" dirty="0">
                <a:solidFill>
                  <a:srgbClr val="FF0000"/>
                </a:solidFill>
              </a:rPr>
              <a:t>i</a:t>
            </a:r>
            <a:r>
              <a:rPr lang="es-ES" b="1" dirty="0"/>
              <a:t>rvieron</a:t>
            </a:r>
            <a:endParaRPr lang="en-US" dirty="0"/>
          </a:p>
          <a:p>
            <a:r>
              <a:rPr lang="es-ES" b="1" dirty="0"/>
              <a:t>Preferir  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prefer</a:t>
            </a:r>
            <a:r>
              <a:rPr lang="es-ES" b="1" dirty="0" smtClean="0"/>
              <a:t>         pref</a:t>
            </a:r>
            <a:r>
              <a:rPr lang="es-ES" b="1" dirty="0" smtClean="0">
                <a:solidFill>
                  <a:srgbClr val="FF0000"/>
                </a:solidFill>
              </a:rPr>
              <a:t>i</a:t>
            </a:r>
            <a:r>
              <a:rPr lang="es-ES" b="1" dirty="0" smtClean="0"/>
              <a:t>rió, pref</a:t>
            </a:r>
            <a:r>
              <a:rPr lang="es-ES" b="1" dirty="0" smtClean="0">
                <a:solidFill>
                  <a:srgbClr val="FF0000"/>
                </a:solidFill>
              </a:rPr>
              <a:t>i</a:t>
            </a:r>
            <a:r>
              <a:rPr lang="es-ES" b="1" dirty="0" smtClean="0"/>
              <a:t>rieron</a:t>
            </a:r>
            <a:endParaRPr lang="es-ES" b="1" dirty="0"/>
          </a:p>
          <a:p>
            <a:r>
              <a:rPr lang="es-ES" b="1" dirty="0" smtClean="0"/>
              <a:t>Divertirse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have</a:t>
            </a:r>
            <a:r>
              <a:rPr lang="es-ES" b="1" dirty="0" smtClean="0"/>
              <a:t> </a:t>
            </a:r>
            <a:r>
              <a:rPr lang="es-ES" b="1" dirty="0" err="1" smtClean="0"/>
              <a:t>fun</a:t>
            </a:r>
            <a:r>
              <a:rPr lang="es-ES" b="1" dirty="0" smtClean="0"/>
              <a:t> </a:t>
            </a:r>
            <a:r>
              <a:rPr lang="es-ES" sz="2800" b="1" dirty="0" smtClean="0"/>
              <a:t>se div</a:t>
            </a:r>
            <a:r>
              <a:rPr lang="es-ES" sz="2800" b="1" dirty="0" smtClean="0">
                <a:solidFill>
                  <a:srgbClr val="FF0000"/>
                </a:solidFill>
              </a:rPr>
              <a:t>i</a:t>
            </a:r>
            <a:r>
              <a:rPr lang="es-ES" sz="2800" b="1" dirty="0" smtClean="0"/>
              <a:t>rtió, </a:t>
            </a:r>
            <a:r>
              <a:rPr lang="es-ES" sz="2800" b="1" dirty="0"/>
              <a:t>se div</a:t>
            </a:r>
            <a:r>
              <a:rPr lang="es-ES" sz="2800" b="1" dirty="0">
                <a:solidFill>
                  <a:srgbClr val="FF0000"/>
                </a:solidFill>
              </a:rPr>
              <a:t>i</a:t>
            </a:r>
            <a:r>
              <a:rPr lang="es-ES" sz="2800" b="1" dirty="0"/>
              <a:t>rtieron</a:t>
            </a:r>
            <a:endParaRPr lang="en-US" sz="2800" dirty="0"/>
          </a:p>
          <a:p>
            <a:r>
              <a:rPr lang="es-ES" b="1" dirty="0"/>
              <a:t>Sentirse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feel</a:t>
            </a:r>
            <a:r>
              <a:rPr lang="es-ES" b="1" dirty="0" smtClean="0"/>
              <a:t>             se s</a:t>
            </a:r>
            <a:r>
              <a:rPr lang="es-ES" b="1" dirty="0">
                <a:solidFill>
                  <a:srgbClr val="FF0000"/>
                </a:solidFill>
              </a:rPr>
              <a:t>i</a:t>
            </a:r>
            <a:r>
              <a:rPr lang="es-ES" b="1" dirty="0" smtClean="0"/>
              <a:t>ntió, </a:t>
            </a:r>
            <a:r>
              <a:rPr lang="es-ES" b="1" dirty="0"/>
              <a:t>se </a:t>
            </a:r>
            <a:r>
              <a:rPr lang="es-ES" b="1" dirty="0" smtClean="0"/>
              <a:t>s</a:t>
            </a:r>
            <a:r>
              <a:rPr lang="es-ES" b="1" dirty="0" smtClean="0">
                <a:solidFill>
                  <a:srgbClr val="FF0000"/>
                </a:solidFill>
              </a:rPr>
              <a:t>i</a:t>
            </a:r>
            <a:r>
              <a:rPr lang="es-ES" b="1" dirty="0" smtClean="0"/>
              <a:t>ntieron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27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9" y="304800"/>
            <a:ext cx="8229600" cy="838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800" dirty="0"/>
              <a:t>Happy Queen Victoria </a:t>
            </a:r>
            <a:r>
              <a:rPr lang="en-US" sz="2800" dirty="0" smtClean="0"/>
              <a:t>Verbs</a:t>
            </a:r>
            <a:br>
              <a:rPr lang="en-US" sz="2800" dirty="0" smtClean="0"/>
            </a:br>
            <a:r>
              <a:rPr lang="en-US" sz="2800" dirty="0" smtClean="0"/>
              <a:t>Add info to your flipbook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49324"/>
            <a:ext cx="8229600" cy="4974336"/>
          </a:xfrm>
        </p:spPr>
        <p:txBody>
          <a:bodyPr/>
          <a:lstStyle/>
          <a:p>
            <a:r>
              <a:rPr lang="en-US" sz="2000" dirty="0" smtClean="0"/>
              <a:t>There are 12 verbs that have </a:t>
            </a:r>
            <a:r>
              <a:rPr lang="en-US" sz="2000" dirty="0"/>
              <a:t>irregular stems in the </a:t>
            </a:r>
            <a:r>
              <a:rPr lang="en-US" sz="2000" dirty="0" err="1"/>
              <a:t>preterite</a:t>
            </a:r>
            <a:r>
              <a:rPr lang="en-US" sz="2000" dirty="0"/>
              <a:t> </a:t>
            </a:r>
            <a:r>
              <a:rPr lang="en-US" sz="2000" dirty="0" smtClean="0"/>
              <a:t>and they </a:t>
            </a:r>
            <a:r>
              <a:rPr lang="en-US" sz="2000" dirty="0"/>
              <a:t>all take the same irregular </a:t>
            </a:r>
            <a:r>
              <a:rPr lang="en-US" sz="2000" dirty="0" err="1"/>
              <a:t>preterite</a:t>
            </a:r>
            <a:r>
              <a:rPr lang="en-US" sz="2000" dirty="0"/>
              <a:t> verb </a:t>
            </a:r>
            <a:r>
              <a:rPr lang="en-US" sz="2000" dirty="0" smtClean="0"/>
              <a:t>endings</a:t>
            </a:r>
            <a:r>
              <a:rPr lang="en-US" sz="2000" dirty="0"/>
              <a:t/>
            </a:r>
            <a:br>
              <a:rPr lang="en-US" sz="2000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782221"/>
              </p:ext>
            </p:extLst>
          </p:nvPr>
        </p:nvGraphicFramePr>
        <p:xfrm>
          <a:off x="3429000" y="4495800"/>
          <a:ext cx="5181600" cy="215963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590800"/>
                <a:gridCol w="2590800"/>
              </a:tblGrid>
              <a:tr h="7198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traje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trajimos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98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trajiste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98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trajo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effectLst/>
                        </a:rPr>
                        <a:t>tra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j</a:t>
                      </a:r>
                      <a:r>
                        <a:rPr lang="en-US" sz="2400" b="1" dirty="0" err="1" smtClean="0">
                          <a:effectLst/>
                        </a:rPr>
                        <a:t>eron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780038"/>
              </p:ext>
            </p:extLst>
          </p:nvPr>
        </p:nvGraphicFramePr>
        <p:xfrm>
          <a:off x="228600" y="2064327"/>
          <a:ext cx="5181600" cy="215963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590800"/>
                <a:gridCol w="2590800"/>
              </a:tblGrid>
              <a:tr h="7198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dije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dijimos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98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dijiste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98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dijo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effectLst/>
                        </a:rPr>
                        <a:t>di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j</a:t>
                      </a:r>
                      <a:r>
                        <a:rPr lang="en-US" sz="2400" b="1" dirty="0" err="1" smtClean="0">
                          <a:effectLst/>
                        </a:rPr>
                        <a:t>eron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791200" y="2057400"/>
            <a:ext cx="2895600" cy="17543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-e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-iste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-o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-</a:t>
            </a:r>
            <a:r>
              <a:rPr kumimoji="0" lang="es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imos</a:t>
            </a:r>
            <a:endParaRPr kumimoji="0" lang="es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-</a:t>
            </a:r>
            <a:r>
              <a:rPr kumimoji="0" lang="es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ieron</a:t>
            </a:r>
            <a:r>
              <a:rPr kumimoji="0" lang="es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(-</a:t>
            </a:r>
            <a:r>
              <a:rPr kumimoji="0" lang="es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eron</a:t>
            </a:r>
            <a:r>
              <a:rPr kumimoji="0" lang="es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for</a:t>
            </a:r>
            <a:r>
              <a:rPr kumimoji="0" lang="es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verbs</a:t>
            </a:r>
            <a:r>
              <a:rPr kumimoji="0" lang="es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that</a:t>
            </a:r>
            <a:r>
              <a:rPr kumimoji="0" lang="es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end</a:t>
            </a:r>
            <a:r>
              <a:rPr kumimoji="0" lang="es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in </a:t>
            </a:r>
            <a:r>
              <a:rPr kumimoji="0" lang="es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j</a:t>
            </a:r>
            <a:r>
              <a:rPr kumimoji="0" lang="es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6-Point Star 9"/>
          <p:cNvSpPr/>
          <p:nvPr/>
        </p:nvSpPr>
        <p:spPr>
          <a:xfrm>
            <a:off x="304800" y="4322618"/>
            <a:ext cx="2743200" cy="2514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Which verb do you already know that has these endings???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427018" y="6234546"/>
            <a:ext cx="1066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0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685800" y="2590800"/>
            <a:ext cx="8001000" cy="3581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 eaLnBrk="0" hangingPunct="0"/>
            <a:r>
              <a:rPr lang="en-US" sz="3200" kern="1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Tea/Happy Queen Victoria/ Please pass </a:t>
            </a:r>
          </a:p>
          <a:p>
            <a:pPr algn="ctr" eaLnBrk="0" hangingPunct="0"/>
            <a:r>
              <a:rPr lang="en-US" sz="3200" kern="1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(the)sugar/Don't touch (the) crumpets</a:t>
            </a:r>
          </a:p>
        </p:txBody>
      </p:sp>
      <p:pic>
        <p:nvPicPr>
          <p:cNvPr id="32771" name="Picture 4" descr="http://www.culturedviews.com/wp-content/uploads/2011/05/QueenVictor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48000"/>
            <a:ext cx="2171700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96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066800" y="117475"/>
            <a:ext cx="1600200" cy="6740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99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Tener</a:t>
            </a:r>
            <a:endParaRPr lang="en-US" sz="2400" b="1" dirty="0">
              <a:solidFill>
                <a:srgbClr val="FFFFFF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Estar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Andar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Hacer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Querer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Venir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Poder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Poner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Saber</a:t>
            </a:r>
          </a:p>
          <a:p>
            <a:pPr eaLnBrk="0" hangingPunct="0"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Decir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Traer</a:t>
            </a:r>
          </a:p>
          <a:p>
            <a:pPr eaLnBrk="0" hangingPunct="0"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Conducir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971800" y="152400"/>
            <a:ext cx="1336675" cy="5791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tuv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</a:p>
          <a:p>
            <a:pPr eaLnBrk="0" hangingPunct="0"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estuv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</a:p>
          <a:p>
            <a:pPr eaLnBrk="0" hangingPunct="0"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anduv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</a:p>
          <a:p>
            <a:pPr eaLnBrk="0" hangingPunct="0"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hic-</a:t>
            </a:r>
          </a:p>
          <a:p>
            <a:pPr eaLnBrk="0" hangingPunct="0"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quis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</a:p>
          <a:p>
            <a:pPr eaLnBrk="0" hangingPunct="0"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vin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</a:p>
          <a:p>
            <a:pPr eaLnBrk="0" hangingPunct="0"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pud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pus-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sup-</a:t>
            </a:r>
          </a:p>
          <a:p>
            <a:pPr eaLnBrk="0" hangingPunct="0">
              <a:defRPr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dij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-*</a:t>
            </a:r>
          </a:p>
          <a:p>
            <a:pPr eaLnBrk="0" hangingPunct="0"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traj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-*</a:t>
            </a:r>
          </a:p>
          <a:p>
            <a:pPr eaLnBrk="0" hangingPunct="0"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conduj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-*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876800" y="2057400"/>
            <a:ext cx="5032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4400" b="1" smtClean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248400" y="1524000"/>
            <a:ext cx="2087563" cy="1917700"/>
          </a:xfrm>
          <a:prstGeom prst="rect">
            <a:avLst/>
          </a:prstGeom>
          <a:solidFill>
            <a:srgbClr val="FEDAF7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-e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iste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-o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imos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ieron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 (-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eron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*)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181600" y="4876800"/>
            <a:ext cx="3962400" cy="1981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FFFFFF"/>
                </a:solidFill>
                <a:latin typeface="Times New Roman" pitchFamily="18" charset="0"/>
              </a:rPr>
              <a:t>*verbs whose stem ends in</a:t>
            </a:r>
          </a:p>
          <a:p>
            <a:pPr algn="ctr" eaLnBrk="0" hangingPunct="0">
              <a:defRPr/>
            </a:pPr>
            <a:r>
              <a:rPr lang="en-US" sz="2400" b="1" dirty="0">
                <a:solidFill>
                  <a:srgbClr val="FFFFFF"/>
                </a:solidFill>
                <a:latin typeface="Times New Roman" pitchFamily="18" charset="0"/>
              </a:rPr>
              <a:t>j drop the I and add -</a:t>
            </a:r>
            <a:r>
              <a:rPr lang="en-US" sz="2400" b="1" dirty="0" err="1">
                <a:solidFill>
                  <a:srgbClr val="FFFFFF"/>
                </a:solidFill>
                <a:latin typeface="Times New Roman" pitchFamily="18" charset="0"/>
              </a:rPr>
              <a:t>eron</a:t>
            </a:r>
            <a:endParaRPr lang="en-US" sz="2400" b="1" dirty="0">
              <a:solidFill>
                <a:srgbClr val="FFFFFF"/>
              </a:solidFill>
              <a:latin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2400" b="1" dirty="0">
                <a:solidFill>
                  <a:srgbClr val="FFFFFF"/>
                </a:solidFill>
                <a:latin typeface="Times New Roman" pitchFamily="18" charset="0"/>
              </a:rPr>
              <a:t>to the </a:t>
            </a:r>
            <a:r>
              <a:rPr lang="en-US" sz="2400" b="1" dirty="0" err="1">
                <a:solidFill>
                  <a:srgbClr val="FFFFFF"/>
                </a:solidFill>
                <a:latin typeface="Times New Roman" pitchFamily="18" charset="0"/>
              </a:rPr>
              <a:t>ustedes</a:t>
            </a:r>
            <a:r>
              <a:rPr lang="en-US" sz="2400" b="1" dirty="0">
                <a:solidFill>
                  <a:srgbClr val="FFFFFF"/>
                </a:solidFill>
                <a:latin typeface="Times New Roman" pitchFamily="18" charset="0"/>
              </a:rPr>
              <a:t>/</a:t>
            </a:r>
            <a:r>
              <a:rPr lang="en-US" sz="2400" b="1" dirty="0" err="1">
                <a:solidFill>
                  <a:srgbClr val="FFFFFF"/>
                </a:solidFill>
                <a:latin typeface="Times New Roman" pitchFamily="18" charset="0"/>
              </a:rPr>
              <a:t>ellos</a:t>
            </a:r>
            <a:r>
              <a:rPr lang="en-US" sz="2400" b="1" dirty="0">
                <a:solidFill>
                  <a:srgbClr val="FFFFFF"/>
                </a:solidFill>
                <a:latin typeface="Times New Roman" pitchFamily="18" charset="0"/>
              </a:rPr>
              <a:t>/</a:t>
            </a:r>
            <a:r>
              <a:rPr lang="en-US" sz="2400" b="1" dirty="0" err="1">
                <a:solidFill>
                  <a:srgbClr val="FFFFFF"/>
                </a:solidFill>
                <a:latin typeface="Times New Roman" pitchFamily="18" charset="0"/>
              </a:rPr>
              <a:t>ellas</a:t>
            </a:r>
            <a:endParaRPr lang="en-US" sz="2400" b="1" dirty="0">
              <a:solidFill>
                <a:srgbClr val="FFFFFF"/>
              </a:solidFill>
              <a:latin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2400" b="1" dirty="0">
                <a:solidFill>
                  <a:srgbClr val="FFFFFF"/>
                </a:solidFill>
                <a:latin typeface="Times New Roman" pitchFamily="18" charset="0"/>
              </a:rPr>
              <a:t>endings</a:t>
            </a:r>
          </a:p>
        </p:txBody>
      </p:sp>
    </p:spTree>
    <p:extLst>
      <p:ext uri="{BB962C8B-B14F-4D97-AF65-F5344CB8AC3E}">
        <p14:creationId xmlns:p14="http://schemas.microsoft.com/office/powerpoint/2010/main" val="18260634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 autoUpdateAnimBg="0"/>
      <p:bldP spid="27651" grpId="0" animBg="1" autoUpdateAnimBg="0"/>
      <p:bldP spid="27652" grpId="0" autoUpdateAnimBg="0"/>
      <p:bldP spid="27653" grpId="0" animBg="1" autoUpdateAnimBg="0"/>
      <p:bldP spid="2765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3726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371600"/>
            <a:ext cx="8839201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 descr="C:\Users\Jennifer\AppData\Local\Microsoft\Windows\Temporary Internet Files\Content.IE5\AN31EFUO\MC90043265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71" y="0"/>
            <a:ext cx="1600057" cy="160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9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9028"/>
            <a:ext cx="8305800" cy="1181172"/>
          </a:xfrm>
        </p:spPr>
        <p:txBody>
          <a:bodyPr>
            <a:normAutofit/>
          </a:bodyPr>
          <a:lstStyle/>
          <a:p>
            <a:pPr algn="ctr"/>
            <a:r>
              <a:rPr lang="es-ES" sz="4400" dirty="0" err="1" smtClean="0">
                <a:solidFill>
                  <a:srgbClr val="002060"/>
                </a:solidFill>
              </a:rPr>
              <a:t>Happy</a:t>
            </a:r>
            <a:r>
              <a:rPr lang="es-ES" sz="4400" dirty="0" smtClean="0">
                <a:solidFill>
                  <a:srgbClr val="002060"/>
                </a:solidFill>
              </a:rPr>
              <a:t> </a:t>
            </a:r>
            <a:r>
              <a:rPr lang="es-ES" sz="4400" dirty="0" err="1" smtClean="0">
                <a:solidFill>
                  <a:srgbClr val="002060"/>
                </a:solidFill>
              </a:rPr>
              <a:t>Queen</a:t>
            </a:r>
            <a:r>
              <a:rPr lang="es-ES" sz="4400" dirty="0" smtClean="0">
                <a:solidFill>
                  <a:srgbClr val="002060"/>
                </a:solidFill>
              </a:rPr>
              <a:t> Victoria </a:t>
            </a:r>
            <a:r>
              <a:rPr lang="es-ES" sz="4400" dirty="0" err="1" smtClean="0">
                <a:solidFill>
                  <a:srgbClr val="002060"/>
                </a:solidFill>
              </a:rPr>
              <a:t>Verbs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51816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s-ES" sz="3600" dirty="0" smtClean="0"/>
              <a:t>Tuve, Estuve y Anduve</a:t>
            </a:r>
          </a:p>
          <a:p>
            <a:pPr marL="0" indent="0">
              <a:buNone/>
            </a:pPr>
            <a:r>
              <a:rPr lang="es-ES" sz="2400" dirty="0" smtClean="0"/>
              <a:t>                               (Tener       Estar             Andar)</a:t>
            </a:r>
            <a:endParaRPr lang="es-ES" sz="2400" dirty="0"/>
          </a:p>
          <a:p>
            <a:pPr algn="ctr"/>
            <a:r>
              <a:rPr lang="es-ES" sz="3600" dirty="0" smtClean="0"/>
              <a:t>Hice, Quise, Vine, Pude</a:t>
            </a:r>
          </a:p>
          <a:p>
            <a:pPr marL="0" indent="0">
              <a:buNone/>
            </a:pPr>
            <a:r>
              <a:rPr lang="es-ES" sz="2400" dirty="0" smtClean="0"/>
              <a:t>		    (Hacer     Querer     Venir     </a:t>
            </a:r>
            <a:r>
              <a:rPr lang="es-ES" sz="2400" dirty="0" smtClean="0"/>
              <a:t>Poder</a:t>
            </a:r>
            <a:r>
              <a:rPr lang="es-ES" sz="2400" dirty="0" smtClean="0"/>
              <a:t>)</a:t>
            </a:r>
            <a:endParaRPr lang="es-ES" sz="2400" dirty="0"/>
          </a:p>
          <a:p>
            <a:pPr algn="ctr"/>
            <a:r>
              <a:rPr lang="es-ES" sz="3600" dirty="0" smtClean="0"/>
              <a:t>Puse, Supe, Cupe, Dije</a:t>
            </a:r>
          </a:p>
          <a:p>
            <a:pPr marL="0" indent="0">
              <a:buNone/>
            </a:pPr>
            <a:r>
              <a:rPr lang="es-ES" sz="2400" dirty="0" smtClean="0"/>
              <a:t>                              (Poner    Saber      Caber      Decir)</a:t>
            </a:r>
            <a:endParaRPr lang="es-ES" sz="2400" dirty="0"/>
          </a:p>
          <a:p>
            <a:pPr algn="ctr"/>
            <a:r>
              <a:rPr lang="es-ES" sz="3600" dirty="0" smtClean="0"/>
              <a:t>Traje y Conduje</a:t>
            </a:r>
          </a:p>
          <a:p>
            <a:pPr marL="0" indent="0">
              <a:buNone/>
            </a:pPr>
            <a:r>
              <a:rPr lang="es-ES" sz="2400" dirty="0" smtClean="0"/>
              <a:t>                                        (Traer        Conducir)</a:t>
            </a:r>
            <a:endParaRPr lang="es-ES" sz="2400" dirty="0"/>
          </a:p>
          <a:p>
            <a:pPr algn="ctr"/>
            <a:r>
              <a:rPr lang="en-US" sz="2400" b="0" dirty="0" smtClean="0"/>
              <a:t>To </a:t>
            </a:r>
            <a:r>
              <a:rPr lang="en-US" sz="2400" b="0" dirty="0"/>
              <a:t>the tune of </a:t>
            </a:r>
            <a:r>
              <a:rPr lang="en-US" sz="2400" b="0" dirty="0" smtClean="0"/>
              <a:t>“10 Little Indians”</a:t>
            </a: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C:\Users\Jennifer\AppData\Local\Microsoft\Windows\Temporary Internet Files\Content.IE5\AN31EFUO\MC9004326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228600"/>
            <a:ext cx="1295257" cy="129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ennifer\AppData\Local\Microsoft\Windows\Temporary Internet Files\Content.IE5\AN31EFUO\MC90023762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791200"/>
            <a:ext cx="1653767" cy="86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4800600"/>
            <a:ext cx="137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gency FB" pitchFamily="34" charset="0"/>
              </a:rPr>
              <a:t>C for caber can be </a:t>
            </a:r>
          </a:p>
          <a:p>
            <a:r>
              <a:rPr lang="en-US" sz="2000" dirty="0" smtClean="0">
                <a:latin typeface="Agency FB" pitchFamily="34" charset="0"/>
              </a:rPr>
              <a:t>Please</a:t>
            </a:r>
          </a:p>
          <a:p>
            <a:r>
              <a:rPr lang="en-US" sz="2000" dirty="0" smtClean="0">
                <a:latin typeface="Agency FB" pitchFamily="34" charset="0"/>
              </a:rPr>
              <a:t>Pass </a:t>
            </a:r>
          </a:p>
          <a:p>
            <a:r>
              <a:rPr lang="en-US" sz="2000" dirty="0" smtClean="0">
                <a:latin typeface="Agency FB" pitchFamily="34" charset="0"/>
              </a:rPr>
              <a:t>Sugar</a:t>
            </a:r>
          </a:p>
          <a:p>
            <a:r>
              <a:rPr lang="en-US" sz="2000" b="1" dirty="0" smtClean="0">
                <a:latin typeface="Agency FB" pitchFamily="34" charset="0"/>
              </a:rPr>
              <a:t>Cubes</a:t>
            </a:r>
          </a:p>
        </p:txBody>
      </p:sp>
    </p:spTree>
    <p:extLst>
      <p:ext uri="{BB962C8B-B14F-4D97-AF65-F5344CB8AC3E}">
        <p14:creationId xmlns:p14="http://schemas.microsoft.com/office/powerpoint/2010/main" val="377896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0"/>
            <a:ext cx="6858000" cy="4495800"/>
          </a:xfrm>
          <a:solidFill>
            <a:srgbClr val="FFFF99"/>
          </a:solidFill>
        </p:spPr>
        <p:txBody>
          <a:bodyPr lIns="91418" tIns="45709" rIns="91418" bIns="45709">
            <a:normAutofit fontScale="9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err="1" smtClean="0">
                <a:solidFill>
                  <a:schemeClr val="tx1"/>
                </a:solidFill>
              </a:rPr>
              <a:t>Remember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that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the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/>
              <a:t>preterite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tells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us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b="1" dirty="0" err="1"/>
              <a:t>specifically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when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an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action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took</a:t>
            </a:r>
            <a:r>
              <a:rPr lang="es-ES" sz="3200" dirty="0">
                <a:solidFill>
                  <a:schemeClr val="tx1"/>
                </a:solidFill>
              </a:rPr>
              <a:t> place and </a:t>
            </a:r>
            <a:r>
              <a:rPr lang="es-ES" sz="3200" dirty="0" err="1">
                <a:solidFill>
                  <a:schemeClr val="tx1"/>
                </a:solidFill>
              </a:rPr>
              <a:t>the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rgbClr val="FF33CC"/>
                </a:solidFill>
              </a:rPr>
              <a:t>imperfect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tells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us</a:t>
            </a:r>
            <a:r>
              <a:rPr lang="es-ES" sz="3200" dirty="0">
                <a:solidFill>
                  <a:schemeClr val="tx1"/>
                </a:solidFill>
              </a:rPr>
              <a:t> in </a:t>
            </a:r>
            <a:r>
              <a:rPr lang="es-ES" sz="3200" b="1" dirty="0">
                <a:solidFill>
                  <a:srgbClr val="FF33CC"/>
                </a:solidFill>
              </a:rPr>
              <a:t>general</a:t>
            </a:r>
            <a:r>
              <a:rPr lang="es-ES" sz="3200" dirty="0">
                <a:solidFill>
                  <a:srgbClr val="FF33CC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when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an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action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took</a:t>
            </a:r>
            <a:r>
              <a:rPr lang="es-ES" sz="3200" dirty="0">
                <a:solidFill>
                  <a:schemeClr val="tx1"/>
                </a:solidFill>
              </a:rPr>
              <a:t> place.</a:t>
            </a:r>
            <a:br>
              <a:rPr lang="es-ES" sz="3200" dirty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105090"/>
              </p:ext>
            </p:extLst>
          </p:nvPr>
        </p:nvGraphicFramePr>
        <p:xfrm>
          <a:off x="3532909" y="1344706"/>
          <a:ext cx="21082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3" imgW="1657807" imgH="1796796" progId="MS_ClipArt_Gallery.5">
                  <p:embed/>
                </p:oleObj>
              </mc:Choice>
              <mc:Fallback>
                <p:oleObj name="Clip" r:id="rId3" imgW="1657807" imgH="1796796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2909" y="1344706"/>
                        <a:ext cx="21082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77636" y="403412"/>
            <a:ext cx="6858000" cy="7599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2200" dirty="0"/>
              <a:t>Pull out </a:t>
            </a:r>
            <a:r>
              <a:rPr lang="en-US" sz="2200" dirty="0" smtClean="0"/>
              <a:t>your flipbook – we are going to write down the rules and indicator rules.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3049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The Spanish Past Tense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FlipBook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05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	</a:t>
            </a:r>
            <a:r>
              <a:rPr lang="en-US" sz="4000" dirty="0" smtClean="0"/>
              <a:t>For flap #9 &amp; #10: </a:t>
            </a:r>
            <a:r>
              <a:rPr lang="en-US" sz="3600" i="1" dirty="0" smtClean="0"/>
              <a:t>Divide </a:t>
            </a:r>
            <a:r>
              <a:rPr lang="en-US" sz="3600" i="1" dirty="0" smtClean="0"/>
              <a:t>the page in half and write the Indicator words on the left (Span &amp; English) &amp; </a:t>
            </a:r>
            <a:r>
              <a:rPr lang="en-US" sz="3600" i="1" dirty="0" smtClean="0"/>
              <a:t>the rules </a:t>
            </a:r>
            <a:r>
              <a:rPr lang="en-US" sz="3600" i="1" dirty="0" smtClean="0"/>
              <a:t>on the right </a:t>
            </a:r>
            <a:endParaRPr lang="en-US" sz="3600" i="1" dirty="0" smtClean="0"/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Use your notes to fill out the rules, today I will show yo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u indicator words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42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152400"/>
            <a:ext cx="84582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FLIP BOOK – write on each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flap – write the yellow in one color and the white in another: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371600"/>
            <a:ext cx="8610600" cy="5257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en-US" sz="2400" dirty="0" smtClean="0"/>
              <a:t>Flap #1 – (The very top page)  </a:t>
            </a:r>
            <a:r>
              <a:rPr lang="en-US" sz="2400" u="sng" dirty="0" smtClean="0"/>
              <a:t>EL PASADO </a:t>
            </a:r>
            <a:r>
              <a:rPr lang="en-US" sz="2400" i="1" dirty="0" smtClean="0"/>
              <a:t>&amp; </a:t>
            </a:r>
            <a:r>
              <a:rPr lang="en-US" sz="2400" i="1" dirty="0" smtClean="0"/>
              <a:t>your name</a:t>
            </a:r>
          </a:p>
          <a:p>
            <a:pPr lvl="0"/>
            <a:r>
              <a:rPr lang="en-US" sz="2400" dirty="0" smtClean="0">
                <a:solidFill>
                  <a:srgbClr val="FFFF00"/>
                </a:solidFill>
              </a:rPr>
              <a:t>Flap #2 – </a:t>
            </a:r>
            <a:r>
              <a:rPr lang="en-US" sz="2400" dirty="0" err="1" smtClean="0">
                <a:solidFill>
                  <a:srgbClr val="FFFF00"/>
                </a:solidFill>
              </a:rPr>
              <a:t>Preterite</a:t>
            </a:r>
            <a:r>
              <a:rPr lang="en-US" sz="2400" dirty="0" smtClean="0">
                <a:solidFill>
                  <a:srgbClr val="FFFF00"/>
                </a:solidFill>
              </a:rPr>
              <a:t> Endings </a:t>
            </a:r>
          </a:p>
          <a:p>
            <a:pPr lvl="0"/>
            <a:r>
              <a:rPr lang="en-US" sz="2400" dirty="0" smtClean="0">
                <a:solidFill>
                  <a:schemeClr val="bg1"/>
                </a:solidFill>
              </a:rPr>
              <a:t>Flap #3 – Imperfect Endings</a:t>
            </a:r>
          </a:p>
          <a:p>
            <a:pPr lvl="0"/>
            <a:r>
              <a:rPr lang="en-US" sz="2400" dirty="0" smtClean="0">
                <a:solidFill>
                  <a:schemeClr val="bg1"/>
                </a:solidFill>
              </a:rPr>
              <a:t>Flap #4 –The 3 Imperfect Irregulars (</a:t>
            </a:r>
            <a:r>
              <a:rPr lang="en-US" sz="2400" dirty="0" err="1" smtClean="0">
                <a:solidFill>
                  <a:schemeClr val="bg1"/>
                </a:solidFill>
              </a:rPr>
              <a:t>ir</a:t>
            </a:r>
            <a:r>
              <a:rPr lang="en-US" sz="2400" dirty="0" smtClean="0">
                <a:solidFill>
                  <a:schemeClr val="bg1"/>
                </a:solidFill>
              </a:rPr>
              <a:t>, ser, </a:t>
            </a:r>
            <a:r>
              <a:rPr lang="en-US" sz="2400" dirty="0" err="1" smtClean="0">
                <a:solidFill>
                  <a:schemeClr val="bg1"/>
                </a:solidFill>
              </a:rPr>
              <a:t>ver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Flap #5 –The 5 Common Irregular </a:t>
            </a:r>
            <a:r>
              <a:rPr lang="en-US" sz="2400" dirty="0" err="1" smtClean="0">
                <a:solidFill>
                  <a:srgbClr val="FFFF00"/>
                </a:solidFill>
              </a:rPr>
              <a:t>Preterite</a:t>
            </a:r>
            <a:r>
              <a:rPr lang="en-US" sz="2400" dirty="0" smtClean="0">
                <a:solidFill>
                  <a:srgbClr val="FFFF00"/>
                </a:solidFill>
              </a:rPr>
              <a:t> (</a:t>
            </a:r>
            <a:r>
              <a:rPr lang="es-ES_tradnl" sz="2000" dirty="0" smtClean="0">
                <a:solidFill>
                  <a:srgbClr val="FFFF00"/>
                </a:solidFill>
              </a:rPr>
              <a:t>Ir, Ser, Ver, Dar, Hacer)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0"/>
            <a:r>
              <a:rPr lang="en-US" sz="2400" dirty="0" smtClean="0">
                <a:solidFill>
                  <a:srgbClr val="FFFF00"/>
                </a:solidFill>
              </a:rPr>
              <a:t>Flap #6 –  </a:t>
            </a:r>
            <a:r>
              <a:rPr lang="en-US" sz="2400" dirty="0" err="1" smtClean="0">
                <a:solidFill>
                  <a:srgbClr val="FFFF00"/>
                </a:solidFill>
              </a:rPr>
              <a:t>Preterite</a:t>
            </a:r>
            <a:r>
              <a:rPr lang="en-US" sz="2400" dirty="0" smtClean="0">
                <a:solidFill>
                  <a:srgbClr val="FFFF00"/>
                </a:solidFill>
              </a:rPr>
              <a:t> CAR, GAR, ZAR verbs</a:t>
            </a:r>
          </a:p>
          <a:p>
            <a:pPr lvl="0"/>
            <a:r>
              <a:rPr lang="en-US" sz="2400" dirty="0" smtClean="0">
                <a:solidFill>
                  <a:srgbClr val="FFFF00"/>
                </a:solidFill>
              </a:rPr>
              <a:t>Flap #7 – </a:t>
            </a:r>
            <a:r>
              <a:rPr lang="en-US" sz="2400" dirty="0" err="1" smtClean="0">
                <a:solidFill>
                  <a:srgbClr val="FFFF00"/>
                </a:solidFill>
              </a:rPr>
              <a:t>Preterite</a:t>
            </a:r>
            <a:r>
              <a:rPr lang="en-US" sz="2400" dirty="0" smtClean="0">
                <a:solidFill>
                  <a:srgbClr val="FFFF00"/>
                </a:solidFill>
              </a:rPr>
              <a:t> Sandal Verbs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Flap #8 – </a:t>
            </a:r>
            <a:r>
              <a:rPr lang="en-US" sz="2400" dirty="0" err="1" smtClean="0">
                <a:solidFill>
                  <a:srgbClr val="FFFF00"/>
                </a:solidFill>
              </a:rPr>
              <a:t>Preterite</a:t>
            </a:r>
            <a:r>
              <a:rPr lang="en-US" sz="2400" dirty="0" smtClean="0">
                <a:solidFill>
                  <a:srgbClr val="FFFF00"/>
                </a:solidFill>
              </a:rPr>
              <a:t> Happy Queen Victoria Verbs </a:t>
            </a:r>
          </a:p>
          <a:p>
            <a:pPr lvl="0"/>
            <a:r>
              <a:rPr lang="en-US" sz="2400" dirty="0" smtClean="0">
                <a:solidFill>
                  <a:srgbClr val="FFFF00"/>
                </a:solidFill>
              </a:rPr>
              <a:t>Flap #9 – </a:t>
            </a:r>
            <a:r>
              <a:rPr lang="en-US" sz="2400" dirty="0" err="1" smtClean="0">
                <a:solidFill>
                  <a:srgbClr val="FFFF00"/>
                </a:solidFill>
              </a:rPr>
              <a:t>Preterite</a:t>
            </a:r>
            <a:r>
              <a:rPr lang="en-US" sz="2400" dirty="0" smtClean="0">
                <a:solidFill>
                  <a:srgbClr val="FFFF00"/>
                </a:solidFill>
              </a:rPr>
              <a:t> Clue Words &amp; Rules For Usage</a:t>
            </a:r>
          </a:p>
          <a:p>
            <a:pPr lvl="0"/>
            <a:r>
              <a:rPr lang="en-US" sz="2400" dirty="0" smtClean="0">
                <a:solidFill>
                  <a:schemeClr val="bg1"/>
                </a:solidFill>
              </a:rPr>
              <a:t>Flap #10 – Imperfect Clue Words &amp; Rules for usage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44265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620000" cy="4572000"/>
          </a:xfrm>
          <a:solidFill>
            <a:srgbClr val="FFFF99"/>
          </a:solidFill>
          <a:ln w="107950" cap="rnd">
            <a:solidFill>
              <a:schemeClr val="tx1"/>
            </a:solidFill>
            <a:prstDash val="sysDot"/>
          </a:ln>
        </p:spPr>
        <p:txBody>
          <a:bodyPr lIns="91418" tIns="45709" rIns="91418" bIns="45709">
            <a:normAutofit fontScale="90000"/>
          </a:bodyPr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err="1" smtClean="0">
                <a:solidFill>
                  <a:schemeClr val="tx1"/>
                </a:solidFill>
              </a:rPr>
              <a:t>Some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words</a:t>
            </a:r>
            <a:r>
              <a:rPr lang="es-ES" dirty="0" smtClean="0">
                <a:solidFill>
                  <a:schemeClr val="tx1"/>
                </a:solidFill>
              </a:rPr>
              <a:t> and </a:t>
            </a:r>
            <a:r>
              <a:rPr lang="es-ES" dirty="0" err="1" smtClean="0">
                <a:solidFill>
                  <a:schemeClr val="tx1"/>
                </a:solidFill>
              </a:rPr>
              <a:t>phrases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indicate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Courier New" pitchFamily="49" charset="0"/>
              </a:rPr>
              <a:t>specific</a:t>
            </a:r>
            <a:r>
              <a:rPr lang="es-ES" dirty="0">
                <a:solidFill>
                  <a:schemeClr val="tx1"/>
                </a:solidFill>
                <a:latin typeface="Courier New" pitchFamily="49" charset="0"/>
              </a:rPr>
              <a:t> time </a:t>
            </a:r>
            <a:r>
              <a:rPr lang="es-ES" dirty="0" err="1">
                <a:solidFill>
                  <a:schemeClr val="tx1"/>
                </a:solidFill>
                <a:latin typeface="Courier New" pitchFamily="49" charset="0"/>
              </a:rPr>
              <a:t>frames</a:t>
            </a:r>
            <a:r>
              <a:rPr lang="es-ES" dirty="0">
                <a:solidFill>
                  <a:schemeClr val="tx1"/>
                </a:solidFill>
              </a:rPr>
              <a:t>, and </a:t>
            </a:r>
            <a:r>
              <a:rPr lang="es-ES" dirty="0" err="1">
                <a:solidFill>
                  <a:schemeClr val="tx1"/>
                </a:solidFill>
              </a:rPr>
              <a:t>therefore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signal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the</a:t>
            </a:r>
            <a:r>
              <a:rPr lang="es-ES" dirty="0">
                <a:solidFill>
                  <a:schemeClr val="tx1"/>
                </a:solidFill>
              </a:rPr>
              <a:t> use of </a:t>
            </a:r>
            <a:r>
              <a:rPr lang="es-ES" dirty="0" err="1">
                <a:solidFill>
                  <a:schemeClr val="tx1"/>
                </a:solidFill>
              </a:rPr>
              <a:t>the</a:t>
            </a:r>
            <a:r>
              <a:rPr lang="es-ES" dirty="0">
                <a:solidFill>
                  <a:schemeClr val="tx1"/>
                </a:solidFill>
              </a:rPr>
              <a:t> 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b="1" dirty="0" err="1">
                <a:solidFill>
                  <a:schemeClr val="tx1"/>
                </a:solidFill>
              </a:rPr>
              <a:t>preterite</a:t>
            </a:r>
            <a:r>
              <a:rPr lang="es-ES" dirty="0">
                <a:solidFill>
                  <a:schemeClr val="tx1"/>
                </a:solidFill>
              </a:rPr>
              <a:t>.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/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/>
            </a:r>
            <a:br>
              <a:rPr lang="es-ES" dirty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143000" y="3505202"/>
          <a:ext cx="2346325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lip" r:id="rId3" imgW="2346350" imgH="2474366" progId="MS_ClipArt_Gallery.5">
                  <p:embed/>
                </p:oleObj>
              </mc:Choice>
              <mc:Fallback>
                <p:oleObj name="Clip" r:id="rId3" imgW="2346350" imgH="2474366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05202"/>
                        <a:ext cx="2346325" cy="247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0327451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21442"/>
            <a:ext cx="8229600" cy="6632563"/>
          </a:xfrm>
          <a:prstGeom prst="rect">
            <a:avLst/>
          </a:prstGeom>
          <a:solidFill>
            <a:srgbClr val="FF3399"/>
          </a:solidFill>
          <a:ln w="76200" cap="rnd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/>
            <a:tailEnd/>
          </a:ln>
          <a:effectLst/>
        </p:spPr>
        <p:txBody>
          <a:bodyPr lIns="91418" tIns="45709" rIns="91418" bIns="45709" anchor="ctr">
            <a:spAutoFit/>
          </a:bodyPr>
          <a:lstStyle/>
          <a:p>
            <a:pPr algn="ctr">
              <a:buFont typeface="Arial" pitchFamily="34" charset="0"/>
              <a:buChar char="•"/>
              <a:defRPr/>
            </a:pPr>
            <a:r>
              <a:rPr lang="en-US" sz="2500" dirty="0">
                <a:solidFill>
                  <a:schemeClr val="bg1"/>
                </a:solidFill>
                <a:latin typeface="Arial Narrow" pitchFamily="34" charset="0"/>
              </a:rPr>
              <a:t>a</a:t>
            </a:r>
            <a:r>
              <a:rPr lang="es-ES" sz="2500" dirty="0">
                <a:solidFill>
                  <a:schemeClr val="bg1"/>
                </a:solidFill>
                <a:latin typeface="Arial Narrow" pitchFamily="34" charset="0"/>
              </a:rPr>
              <a:t>noche – last night</a:t>
            </a:r>
            <a:endParaRPr lang="en-US" sz="2500" dirty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s-ES" sz="2500" dirty="0">
                <a:solidFill>
                  <a:schemeClr val="bg1"/>
                </a:solidFill>
                <a:latin typeface="Arial Narrow" pitchFamily="34" charset="0"/>
              </a:rPr>
              <a:t>anteayer – day before yesterday</a:t>
            </a:r>
            <a:endParaRPr lang="en-US" sz="2500" dirty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s-ES" sz="2500" dirty="0">
                <a:solidFill>
                  <a:schemeClr val="bg1"/>
                </a:solidFill>
                <a:latin typeface="Arial Narrow" pitchFamily="34" charset="0"/>
              </a:rPr>
              <a:t>ayer – yesterday</a:t>
            </a:r>
            <a:endParaRPr lang="en-US" sz="2500" dirty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s-ES" sz="2500" dirty="0">
                <a:solidFill>
                  <a:schemeClr val="bg1"/>
                </a:solidFill>
                <a:latin typeface="Arial Narrow" pitchFamily="34" charset="0"/>
              </a:rPr>
              <a:t>ayer por la mañana/la tarde – yesterday morning/afternoon</a:t>
            </a:r>
            <a:endParaRPr lang="en-US" sz="2500" dirty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s-ES" sz="2500" dirty="0">
                <a:solidFill>
                  <a:schemeClr val="bg1"/>
                </a:solidFill>
                <a:latin typeface="Arial Narrow" pitchFamily="34" charset="0"/>
              </a:rPr>
              <a:t>de repente - suddenly</a:t>
            </a:r>
            <a:endParaRPr lang="en-US" sz="2500" dirty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sz="2500" dirty="0" err="1">
                <a:solidFill>
                  <a:schemeClr val="bg1"/>
                </a:solidFill>
                <a:latin typeface="Arial Narrow" pitchFamily="34" charset="0"/>
              </a:rPr>
              <a:t>desde</a:t>
            </a:r>
            <a:r>
              <a:rPr lang="en-US" sz="2500" dirty="0">
                <a:solidFill>
                  <a:schemeClr val="bg1"/>
                </a:solidFill>
                <a:latin typeface="Arial Narrow" pitchFamily="34" charset="0"/>
              </a:rPr>
              <a:t> el primer </a:t>
            </a:r>
            <a:r>
              <a:rPr lang="en-US" sz="2500" dirty="0" err="1">
                <a:solidFill>
                  <a:schemeClr val="bg1"/>
                </a:solidFill>
                <a:latin typeface="Arial Narrow" pitchFamily="34" charset="0"/>
              </a:rPr>
              <a:t>momento</a:t>
            </a:r>
            <a:r>
              <a:rPr lang="en-US" sz="2500" dirty="0">
                <a:solidFill>
                  <a:schemeClr val="bg1"/>
                </a:solidFill>
                <a:latin typeface="Arial Narrow" pitchFamily="34" charset="0"/>
              </a:rPr>
              <a:t> – from the first moment 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s-ES" sz="2500" dirty="0">
                <a:solidFill>
                  <a:schemeClr val="bg1"/>
                </a:solidFill>
                <a:latin typeface="Arial Narrow" pitchFamily="34" charset="0"/>
              </a:rPr>
              <a:t>el año/el mes/el día pasado – the past year, past month, past day </a:t>
            </a:r>
            <a:endParaRPr lang="en-US" sz="2500" dirty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s-ES" sz="2500" dirty="0">
                <a:solidFill>
                  <a:schemeClr val="bg1"/>
                </a:solidFill>
                <a:latin typeface="Arial Narrow" pitchFamily="34" charset="0"/>
              </a:rPr>
              <a:t>en ese momento  - in that moment</a:t>
            </a:r>
            <a:endParaRPr lang="en-US" sz="2500" dirty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s-ES" sz="2500" dirty="0">
                <a:solidFill>
                  <a:schemeClr val="bg1"/>
                </a:solidFill>
                <a:latin typeface="Arial Narrow" pitchFamily="34" charset="0"/>
              </a:rPr>
              <a:t>entonces - then</a:t>
            </a:r>
            <a:endParaRPr lang="en-US" sz="2500" dirty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sz="2500" dirty="0" err="1">
                <a:solidFill>
                  <a:schemeClr val="bg1"/>
                </a:solidFill>
                <a:latin typeface="Arial Narrow" pitchFamily="34" charset="0"/>
              </a:rPr>
              <a:t>esta</a:t>
            </a:r>
            <a:r>
              <a:rPr lang="en-US" sz="2500" dirty="0">
                <a:solidFill>
                  <a:schemeClr val="bg1"/>
                </a:solidFill>
                <a:latin typeface="Arial Narrow" pitchFamily="34" charset="0"/>
              </a:rPr>
              <a:t>  </a:t>
            </a:r>
            <a:r>
              <a:rPr lang="en-US" sz="2500" dirty="0" err="1">
                <a:solidFill>
                  <a:schemeClr val="bg1"/>
                </a:solidFill>
                <a:latin typeface="Arial Narrow" pitchFamily="34" charset="0"/>
              </a:rPr>
              <a:t>mañana</a:t>
            </a:r>
            <a:r>
              <a:rPr lang="en-US" sz="2500" dirty="0">
                <a:solidFill>
                  <a:schemeClr val="bg1"/>
                </a:solidFill>
                <a:latin typeface="Arial Narrow" pitchFamily="34" charset="0"/>
              </a:rPr>
              <a:t>/</a:t>
            </a:r>
            <a:r>
              <a:rPr lang="en-US" sz="2500" dirty="0" err="1">
                <a:solidFill>
                  <a:schemeClr val="bg1"/>
                </a:solidFill>
                <a:latin typeface="Arial Narrow" pitchFamily="34" charset="0"/>
              </a:rPr>
              <a:t>tarde</a:t>
            </a:r>
            <a:r>
              <a:rPr lang="en-US" sz="2500" dirty="0">
                <a:solidFill>
                  <a:schemeClr val="bg1"/>
                </a:solidFill>
                <a:latin typeface="Arial Narrow" pitchFamily="34" charset="0"/>
              </a:rPr>
              <a:t>/</a:t>
            </a:r>
            <a:r>
              <a:rPr lang="en-US" sz="2500" dirty="0" err="1">
                <a:solidFill>
                  <a:schemeClr val="bg1"/>
                </a:solidFill>
                <a:latin typeface="Arial Narrow" pitchFamily="34" charset="0"/>
              </a:rPr>
              <a:t>noche</a:t>
            </a:r>
            <a:r>
              <a:rPr lang="en-US" sz="2500" dirty="0">
                <a:solidFill>
                  <a:schemeClr val="bg1"/>
                </a:solidFill>
                <a:latin typeface="Arial Narrow" pitchFamily="34" charset="0"/>
              </a:rPr>
              <a:t> – that morning, afternoon, night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s-ES" sz="2500" dirty="0">
                <a:solidFill>
                  <a:schemeClr val="bg1"/>
                </a:solidFill>
                <a:latin typeface="Arial Narrow" pitchFamily="34" charset="0"/>
              </a:rPr>
              <a:t>hace dos días, años – two days/years ago</a:t>
            </a:r>
            <a:endParaRPr lang="en-US" sz="2500" dirty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s-ES" sz="2500" dirty="0">
                <a:solidFill>
                  <a:schemeClr val="bg1"/>
                </a:solidFill>
                <a:latin typeface="Arial Narrow" pitchFamily="34" charset="0"/>
              </a:rPr>
              <a:t>la semana pasada – last week</a:t>
            </a:r>
            <a:endParaRPr lang="en-US" sz="2500" dirty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s-ES" sz="2500" dirty="0">
                <a:solidFill>
                  <a:schemeClr val="bg1"/>
                </a:solidFill>
                <a:latin typeface="Arial Narrow" pitchFamily="34" charset="0"/>
              </a:rPr>
              <a:t>los días de la semana – the days of the week</a:t>
            </a:r>
            <a:endParaRPr lang="en-US" sz="2500" dirty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sz="2500" dirty="0">
                <a:solidFill>
                  <a:schemeClr val="bg1"/>
                </a:solidFill>
                <a:latin typeface="Arial Narrow" pitchFamily="34" charset="0"/>
              </a:rPr>
              <a:t>los </a:t>
            </a:r>
            <a:r>
              <a:rPr lang="en-US" sz="2500" dirty="0" err="1">
                <a:solidFill>
                  <a:schemeClr val="bg1"/>
                </a:solidFill>
                <a:latin typeface="Arial Narrow" pitchFamily="34" charset="0"/>
              </a:rPr>
              <a:t>meses</a:t>
            </a:r>
            <a:r>
              <a:rPr lang="en-US" sz="2500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latin typeface="Arial Narrow" pitchFamily="34" charset="0"/>
              </a:rPr>
              <a:t>del </a:t>
            </a:r>
            <a:r>
              <a:rPr lang="en-US" sz="2500" dirty="0" err="1">
                <a:solidFill>
                  <a:schemeClr val="bg1"/>
                </a:solidFill>
                <a:latin typeface="Arial Narrow" pitchFamily="34" charset="0"/>
              </a:rPr>
              <a:t>año</a:t>
            </a:r>
            <a:r>
              <a:rPr lang="en-US" sz="2500" dirty="0">
                <a:solidFill>
                  <a:schemeClr val="bg1"/>
                </a:solidFill>
                <a:latin typeface="Arial Narrow" pitchFamily="34" charset="0"/>
              </a:rPr>
              <a:t> – the months of the year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s-ES" sz="2500" dirty="0">
                <a:solidFill>
                  <a:schemeClr val="bg1"/>
                </a:solidFill>
                <a:latin typeface="Arial Narrow" pitchFamily="34" charset="0"/>
              </a:rPr>
              <a:t>por (time </a:t>
            </a:r>
            <a:r>
              <a:rPr lang="es-ES" sz="2500" dirty="0" err="1">
                <a:solidFill>
                  <a:schemeClr val="bg1"/>
                </a:solidFill>
                <a:latin typeface="Arial Narrow" pitchFamily="34" charset="0"/>
              </a:rPr>
              <a:t>period</a:t>
            </a:r>
            <a:r>
              <a:rPr lang="es-ES" sz="2500" dirty="0">
                <a:solidFill>
                  <a:schemeClr val="bg1"/>
                </a:solidFill>
                <a:latin typeface="Arial Narrow" pitchFamily="34" charset="0"/>
              </a:rPr>
              <a:t>) – </a:t>
            </a:r>
            <a:r>
              <a:rPr lang="es-ES" sz="2500" dirty="0" err="1">
                <a:solidFill>
                  <a:schemeClr val="bg1"/>
                </a:solidFill>
                <a:latin typeface="Arial Narrow" pitchFamily="34" charset="0"/>
              </a:rPr>
              <a:t>for</a:t>
            </a:r>
            <a:r>
              <a:rPr lang="es-ES" sz="2500" dirty="0">
                <a:solidFill>
                  <a:schemeClr val="bg1"/>
                </a:solidFill>
                <a:latin typeface="Arial Narrow" pitchFamily="34" charset="0"/>
              </a:rPr>
              <a:t> ex</a:t>
            </a:r>
            <a:r>
              <a:rPr lang="es-ES" sz="2500" dirty="0">
                <a:solidFill>
                  <a:schemeClr val="bg1"/>
                </a:solidFill>
                <a:latin typeface="Arial Narrow" pitchFamily="34" charset="0"/>
              </a:rPr>
              <a:t>:  </a:t>
            </a:r>
            <a:r>
              <a:rPr lang="es-ES" sz="2500" i="1" dirty="0">
                <a:solidFill>
                  <a:schemeClr val="bg1"/>
                </a:solidFill>
                <a:latin typeface="Arial Narrow" pitchFamily="34" charset="0"/>
              </a:rPr>
              <a:t>Por el resto de su vida</a:t>
            </a:r>
            <a:r>
              <a:rPr lang="es-ES" sz="2500" dirty="0">
                <a:solidFill>
                  <a:schemeClr val="bg1"/>
                </a:solidFill>
                <a:latin typeface="Arial Narrow" pitchFamily="34" charset="0"/>
              </a:rPr>
              <a:t>.</a:t>
            </a:r>
            <a:endParaRPr lang="en-US" sz="2500" dirty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s-ES" sz="2500" dirty="0">
                <a:solidFill>
                  <a:schemeClr val="bg1"/>
                </a:solidFill>
                <a:latin typeface="Arial Narrow" pitchFamily="34" charset="0"/>
              </a:rPr>
              <a:t>e</a:t>
            </a:r>
            <a:r>
              <a:rPr lang="es-ES" sz="2500" dirty="0">
                <a:solidFill>
                  <a:schemeClr val="bg1"/>
                </a:solidFill>
                <a:latin typeface="Arial Narrow" pitchFamily="34" charset="0"/>
              </a:rPr>
              <a:t>mpezar a  – </a:t>
            </a:r>
            <a:r>
              <a:rPr lang="en-US" sz="2500" dirty="0">
                <a:solidFill>
                  <a:schemeClr val="bg1"/>
                </a:solidFill>
                <a:latin typeface="Arial Narrow" pitchFamily="34" charset="0"/>
              </a:rPr>
              <a:t>to begin/start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s-ES" sz="2500" dirty="0">
                <a:solidFill>
                  <a:schemeClr val="bg1"/>
                </a:solidFill>
                <a:latin typeface="Arial Narrow" pitchFamily="34" charset="0"/>
              </a:rPr>
              <a:t>terminar de – </a:t>
            </a:r>
            <a:r>
              <a:rPr lang="es-ES" sz="2500" dirty="0" err="1">
                <a:solidFill>
                  <a:schemeClr val="bg1"/>
                </a:solidFill>
                <a:latin typeface="Arial Narrow" pitchFamily="34" charset="0"/>
              </a:rPr>
              <a:t>to</a:t>
            </a:r>
            <a:r>
              <a:rPr lang="es-ES" sz="2500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s-ES" sz="2500" dirty="0" err="1">
                <a:solidFill>
                  <a:schemeClr val="bg1"/>
                </a:solidFill>
                <a:latin typeface="Arial Narrow" pitchFamily="34" charset="0"/>
              </a:rPr>
              <a:t>end</a:t>
            </a:r>
            <a:endParaRPr lang="en-US" sz="25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24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924800" cy="2971800"/>
          </a:xfrm>
          <a:solidFill>
            <a:srgbClr val="FF3399"/>
          </a:solidFill>
        </p:spPr>
        <p:txBody>
          <a:bodyPr lIns="91418" tIns="45709" rIns="91418" bIns="45709"/>
          <a:lstStyle/>
          <a:p>
            <a:pPr>
              <a:defRPr/>
            </a:pPr>
            <a:r>
              <a:rPr lang="en-US" sz="43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sz="3600" b="1" dirty="0">
                <a:solidFill>
                  <a:srgbClr val="FFFF00"/>
                </a:solidFill>
              </a:rPr>
              <a:t>ords and phrases </a:t>
            </a:r>
            <a:r>
              <a:rPr lang="en-US" sz="3600" b="1" dirty="0">
                <a:solidFill>
                  <a:srgbClr val="FFFF00"/>
                </a:solidFill>
              </a:rPr>
              <a:t>that indicate </a:t>
            </a:r>
            <a:r>
              <a:rPr lang="en-US" sz="3600" b="1" dirty="0">
                <a:solidFill>
                  <a:srgbClr val="FFFF00"/>
                </a:solidFill>
              </a:rPr>
              <a:t>repetitive, vague or non-specific time frames, and therefore signal the use of the imperfect.</a:t>
            </a:r>
            <a:endParaRPr lang="en-US" sz="2900" dirty="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85800" y="3352802"/>
          <a:ext cx="3505200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lip" r:id="rId3" imgW="1752905" imgH="1545336" progId="MS_ClipArt_Gallery.5">
                  <p:embed/>
                </p:oleObj>
              </mc:Choice>
              <mc:Fallback>
                <p:oleObj name="Clip" r:id="rId3" imgW="1752905" imgH="1545336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352802"/>
                        <a:ext cx="3505200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91000" y="60960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Sound Recorder Document" r:id="rId5" imgW="304520" imgH="304520" progId="SoundRec">
                  <p:embed/>
                </p:oleObj>
              </mc:Choice>
              <mc:Fallback>
                <p:oleObj name="Sound Recorder Document" r:id="rId5" imgW="304520" imgH="304520" progId="SoundRec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6096000"/>
                        <a:ext cx="304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765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 descr="Green marble"/>
          <p:cNvSpPr>
            <a:spLocks noGrp="1" noChangeArrowheads="1"/>
          </p:cNvSpPr>
          <p:nvPr>
            <p:ph idx="1"/>
          </p:nvPr>
        </p:nvSpPr>
        <p:spPr>
          <a:xfrm>
            <a:off x="228600" y="152400"/>
            <a:ext cx="4267200" cy="6324600"/>
          </a:xfrm>
          <a:solidFill>
            <a:srgbClr val="FF3399"/>
          </a:solidFill>
          <a:ln w="38100">
            <a:solidFill>
              <a:srgbClr val="FFFF00"/>
            </a:solidFill>
          </a:ln>
        </p:spPr>
        <p:txBody>
          <a:bodyPr lIns="91418" tIns="45709" rIns="91418" bIns="45709">
            <a:normAutofit lnSpcReduction="10000"/>
          </a:bodyPr>
          <a:lstStyle/>
          <a:p>
            <a:pPr eaLnBrk="1" hangingPunct="1"/>
            <a:r>
              <a:rPr lang="es-ES" dirty="0">
                <a:solidFill>
                  <a:schemeClr val="bg1"/>
                </a:solidFill>
              </a:rPr>
              <a:t>A </a:t>
            </a:r>
            <a:r>
              <a:rPr lang="es-ES" dirty="0">
                <a:solidFill>
                  <a:schemeClr val="bg1"/>
                </a:solidFill>
              </a:rPr>
              <a:t>menudo - </a:t>
            </a:r>
            <a:r>
              <a:rPr lang="es-ES" dirty="0" err="1">
                <a:solidFill>
                  <a:schemeClr val="bg1"/>
                </a:solidFill>
              </a:rPr>
              <a:t>often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es-ES" dirty="0">
                <a:solidFill>
                  <a:schemeClr val="bg1"/>
                </a:solidFill>
              </a:rPr>
              <a:t>A veces - </a:t>
            </a:r>
            <a:r>
              <a:rPr lang="es-ES" dirty="0" err="1">
                <a:solidFill>
                  <a:schemeClr val="bg1"/>
                </a:solidFill>
              </a:rPr>
              <a:t>sometimes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es-ES" dirty="0">
                <a:solidFill>
                  <a:schemeClr val="bg1"/>
                </a:solidFill>
              </a:rPr>
              <a:t>Cada . . .  – </a:t>
            </a:r>
            <a:r>
              <a:rPr lang="es-ES" dirty="0" err="1">
                <a:solidFill>
                  <a:schemeClr val="bg1"/>
                </a:solidFill>
              </a:rPr>
              <a:t>each</a:t>
            </a:r>
            <a:r>
              <a:rPr lang="es-ES" dirty="0">
                <a:solidFill>
                  <a:schemeClr val="bg1"/>
                </a:solidFill>
              </a:rPr>
              <a:t>/</a:t>
            </a:r>
            <a:r>
              <a:rPr lang="es-ES" dirty="0" err="1">
                <a:solidFill>
                  <a:schemeClr val="bg1"/>
                </a:solidFill>
              </a:rPr>
              <a:t>every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es-ES" dirty="0">
                <a:solidFill>
                  <a:schemeClr val="bg1"/>
                </a:solidFill>
              </a:rPr>
              <a:t>Con frecuencia  - </a:t>
            </a:r>
            <a:r>
              <a:rPr lang="es-ES" dirty="0" err="1">
                <a:solidFill>
                  <a:schemeClr val="bg1"/>
                </a:solidFill>
              </a:rPr>
              <a:t>frequently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es-ES" dirty="0">
                <a:solidFill>
                  <a:schemeClr val="bg1"/>
                </a:solidFill>
              </a:rPr>
              <a:t>De vez en cuando – once in </a:t>
            </a:r>
            <a:r>
              <a:rPr lang="es-ES" dirty="0" err="1">
                <a:solidFill>
                  <a:schemeClr val="bg1"/>
                </a:solidFill>
              </a:rPr>
              <a:t>awhile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es-ES" dirty="0">
                <a:solidFill>
                  <a:schemeClr val="bg1"/>
                </a:solidFill>
              </a:rPr>
              <a:t>Frecuentemente - </a:t>
            </a:r>
            <a:r>
              <a:rPr lang="es-ES" dirty="0" err="1">
                <a:solidFill>
                  <a:schemeClr val="bg1"/>
                </a:solidFill>
              </a:rPr>
              <a:t>frequently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es-ES" dirty="0">
                <a:solidFill>
                  <a:schemeClr val="bg1"/>
                </a:solidFill>
              </a:rPr>
              <a:t>Generalmente - </a:t>
            </a:r>
            <a:r>
              <a:rPr lang="es-ES" dirty="0" err="1">
                <a:solidFill>
                  <a:schemeClr val="bg1"/>
                </a:solidFill>
              </a:rPr>
              <a:t>generally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es-ES" dirty="0">
                <a:solidFill>
                  <a:schemeClr val="bg1"/>
                </a:solidFill>
              </a:rPr>
              <a:t>Mientras </a:t>
            </a:r>
            <a:r>
              <a:rPr lang="es-ES" dirty="0">
                <a:solidFill>
                  <a:schemeClr val="bg1"/>
                </a:solidFill>
              </a:rPr>
              <a:t>–</a:t>
            </a:r>
            <a:r>
              <a:rPr lang="es-ES" dirty="0" err="1">
                <a:solidFill>
                  <a:schemeClr val="bg1"/>
                </a:solidFill>
              </a:rPr>
              <a:t>while</a:t>
            </a:r>
            <a:endParaRPr lang="es-ES" dirty="0">
              <a:solidFill>
                <a:schemeClr val="bg1"/>
              </a:solidFill>
            </a:endParaRPr>
          </a:p>
          <a:p>
            <a:pPr marL="342820" indent="-342820">
              <a:buFont typeface="Arial" pitchFamily="34" charset="0"/>
              <a:buChar char="•"/>
              <a:defRPr/>
            </a:pPr>
            <a:r>
              <a:rPr lang="es-ES" dirty="0">
                <a:solidFill>
                  <a:schemeClr val="bg1"/>
                </a:solidFill>
              </a:rPr>
              <a:t>Muchas veces – </a:t>
            </a:r>
            <a:r>
              <a:rPr lang="es-ES" dirty="0" err="1">
                <a:solidFill>
                  <a:schemeClr val="bg1"/>
                </a:solidFill>
              </a:rPr>
              <a:t>many</a:t>
            </a:r>
            <a:r>
              <a:rPr lang="es-ES" dirty="0">
                <a:solidFill>
                  <a:schemeClr val="bg1"/>
                </a:solidFill>
              </a:rPr>
              <a:t> times</a:t>
            </a:r>
            <a:endParaRPr lang="en-US" dirty="0">
              <a:solidFill>
                <a:schemeClr val="bg1"/>
              </a:solidFill>
            </a:endParaRPr>
          </a:p>
          <a:p>
            <a:pPr marL="342820" indent="-342820">
              <a:buFont typeface="Arial" pitchFamily="34" charset="0"/>
              <a:buChar char="•"/>
              <a:defRPr/>
            </a:pPr>
            <a:r>
              <a:rPr lang="es-ES" dirty="0">
                <a:solidFill>
                  <a:schemeClr val="bg1"/>
                </a:solidFill>
              </a:rPr>
              <a:t>Mucho – a </a:t>
            </a:r>
            <a:r>
              <a:rPr lang="es-ES" dirty="0" err="1">
                <a:solidFill>
                  <a:schemeClr val="bg1"/>
                </a:solidFill>
              </a:rPr>
              <a:t>lot</a:t>
            </a:r>
            <a:endParaRPr lang="en-US" dirty="0">
              <a:solidFill>
                <a:schemeClr val="bg1"/>
              </a:solidFill>
            </a:endParaRPr>
          </a:p>
          <a:p>
            <a:pPr marL="342820" indent="-342820">
              <a:buFont typeface="Arial" pitchFamily="34" charset="0"/>
              <a:buChar char="•"/>
              <a:defRPr/>
            </a:pPr>
            <a:r>
              <a:rPr lang="es-ES" dirty="0">
                <a:solidFill>
                  <a:schemeClr val="bg1"/>
                </a:solidFill>
              </a:rPr>
              <a:t>Nunca - </a:t>
            </a:r>
            <a:r>
              <a:rPr lang="es-ES" dirty="0" err="1">
                <a:solidFill>
                  <a:schemeClr val="bg1"/>
                </a:solidFill>
              </a:rPr>
              <a:t>never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endParaRPr lang="en-US" dirty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es-ES" b="1" dirty="0" smtClean="0"/>
          </a:p>
          <a:p>
            <a:pPr algn="ctr" eaLnBrk="1" hangingPunct="1"/>
            <a:endParaRPr lang="es-ES" dirty="0" smtClean="0"/>
          </a:p>
          <a:p>
            <a:pPr algn="ctr" eaLnBrk="1" hangingPunct="1"/>
            <a:endParaRPr lang="en-US" dirty="0" smtClean="0"/>
          </a:p>
          <a:p>
            <a:pPr algn="ctr" eaLnBrk="1" hangingPunct="1"/>
            <a:endParaRPr lang="en-US" dirty="0" smtClean="0"/>
          </a:p>
        </p:txBody>
      </p:sp>
      <p:sp>
        <p:nvSpPr>
          <p:cNvPr id="3" name="Rectangle 3" descr="Green marble"/>
          <p:cNvSpPr txBox="1">
            <a:spLocks noChangeArrowheads="1"/>
          </p:cNvSpPr>
          <p:nvPr/>
        </p:nvSpPr>
        <p:spPr bwMode="auto">
          <a:xfrm>
            <a:off x="4724400" y="152400"/>
            <a:ext cx="4267200" cy="6324600"/>
          </a:xfrm>
          <a:prstGeom prst="rect">
            <a:avLst/>
          </a:prstGeom>
          <a:solidFill>
            <a:srgbClr val="FF33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91418" tIns="45709" rIns="91418" bIns="45709"/>
          <a:lstStyle/>
          <a:p>
            <a:pPr marL="342820" indent="-34282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500" dirty="0">
                <a:solidFill>
                  <a:schemeClr val="bg1"/>
                </a:solidFill>
              </a:rPr>
              <a:t>Por </a:t>
            </a:r>
            <a:r>
              <a:rPr lang="es-ES" sz="2500" dirty="0">
                <a:solidFill>
                  <a:schemeClr val="bg1"/>
                </a:solidFill>
              </a:rPr>
              <a:t>un rato – </a:t>
            </a:r>
            <a:r>
              <a:rPr lang="es-ES" sz="2500" dirty="0" err="1">
                <a:solidFill>
                  <a:schemeClr val="bg1"/>
                </a:solidFill>
              </a:rPr>
              <a:t>for</a:t>
            </a:r>
            <a:r>
              <a:rPr lang="es-ES" sz="2500" dirty="0">
                <a:solidFill>
                  <a:schemeClr val="bg1"/>
                </a:solidFill>
              </a:rPr>
              <a:t> </a:t>
            </a:r>
            <a:r>
              <a:rPr lang="es-ES" sz="2500" dirty="0" err="1">
                <a:solidFill>
                  <a:schemeClr val="bg1"/>
                </a:solidFill>
              </a:rPr>
              <a:t>awhile</a:t>
            </a:r>
            <a:endParaRPr lang="en-US" sz="2500" dirty="0">
              <a:solidFill>
                <a:schemeClr val="bg1"/>
              </a:solidFill>
            </a:endParaRPr>
          </a:p>
          <a:p>
            <a:pPr marL="342820" indent="-34282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500" dirty="0">
                <a:solidFill>
                  <a:schemeClr val="bg1"/>
                </a:solidFill>
              </a:rPr>
              <a:t>Siempre - always</a:t>
            </a:r>
            <a:endParaRPr lang="en-US" sz="2500" dirty="0">
              <a:solidFill>
                <a:schemeClr val="bg1"/>
              </a:solidFill>
            </a:endParaRPr>
          </a:p>
          <a:p>
            <a:pPr marL="342820" indent="-34282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500" dirty="0">
                <a:solidFill>
                  <a:schemeClr val="bg1"/>
                </a:solidFill>
              </a:rPr>
              <a:t>Tantas veces </a:t>
            </a:r>
            <a:r>
              <a:rPr lang="en-US" sz="2500" dirty="0">
                <a:solidFill>
                  <a:schemeClr val="bg1"/>
                </a:solidFill>
              </a:rPr>
              <a:t>– </a:t>
            </a:r>
            <a:r>
              <a:rPr lang="en-US" sz="2500" dirty="0">
                <a:solidFill>
                  <a:schemeClr val="bg1"/>
                </a:solidFill>
              </a:rPr>
              <a:t>so many times</a:t>
            </a:r>
          </a:p>
          <a:p>
            <a:pPr marL="342820" indent="-34282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500" i="1" dirty="0">
                <a:solidFill>
                  <a:schemeClr val="bg1"/>
                </a:solidFill>
              </a:rPr>
              <a:t>Todas</a:t>
            </a:r>
            <a:r>
              <a:rPr lang="es-ES" sz="2500" dirty="0">
                <a:solidFill>
                  <a:schemeClr val="bg1"/>
                </a:solidFill>
              </a:rPr>
              <a:t> las semanas – every week</a:t>
            </a:r>
            <a:endParaRPr lang="en-US" sz="2500" dirty="0">
              <a:solidFill>
                <a:schemeClr val="bg1"/>
              </a:solidFill>
            </a:endParaRPr>
          </a:p>
          <a:p>
            <a:pPr marL="342820" indent="-34282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500" i="1" dirty="0">
                <a:solidFill>
                  <a:schemeClr val="bg1"/>
                </a:solidFill>
              </a:rPr>
              <a:t>Todo</a:t>
            </a:r>
            <a:r>
              <a:rPr lang="es-ES" sz="2500" dirty="0">
                <a:solidFill>
                  <a:schemeClr val="bg1"/>
                </a:solidFill>
              </a:rPr>
              <a:t> el tiempo – all the time</a:t>
            </a:r>
            <a:endParaRPr lang="en-US" sz="2500" dirty="0">
              <a:solidFill>
                <a:schemeClr val="bg1"/>
              </a:solidFill>
            </a:endParaRPr>
          </a:p>
          <a:p>
            <a:pPr marL="342820" indent="-34282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500" i="1" dirty="0">
                <a:solidFill>
                  <a:schemeClr val="bg1"/>
                </a:solidFill>
              </a:rPr>
              <a:t>Todos</a:t>
            </a:r>
            <a:r>
              <a:rPr lang="es-ES" sz="2500" dirty="0">
                <a:solidFill>
                  <a:schemeClr val="bg1"/>
                </a:solidFill>
              </a:rPr>
              <a:t> los días – every day</a:t>
            </a:r>
            <a:endParaRPr lang="en-US" sz="2500" dirty="0">
              <a:solidFill>
                <a:schemeClr val="bg1"/>
              </a:solidFill>
            </a:endParaRPr>
          </a:p>
          <a:p>
            <a:pPr marL="342820" indent="-34282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500" dirty="0">
                <a:solidFill>
                  <a:schemeClr val="bg1"/>
                </a:solidFill>
              </a:rPr>
              <a:t>Varias veces – </a:t>
            </a:r>
            <a:r>
              <a:rPr lang="es-ES" sz="2500" dirty="0" err="1">
                <a:solidFill>
                  <a:schemeClr val="bg1"/>
                </a:solidFill>
              </a:rPr>
              <a:t>various</a:t>
            </a:r>
            <a:r>
              <a:rPr lang="es-ES" sz="2500" dirty="0">
                <a:solidFill>
                  <a:schemeClr val="bg1"/>
                </a:solidFill>
              </a:rPr>
              <a:t> </a:t>
            </a:r>
            <a:r>
              <a:rPr lang="es-ES" sz="2500" dirty="0">
                <a:solidFill>
                  <a:schemeClr val="bg1"/>
                </a:solidFill>
              </a:rPr>
              <a:t>times</a:t>
            </a:r>
          </a:p>
          <a:p>
            <a:pPr marL="342820" indent="-34282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500" dirty="0">
                <a:solidFill>
                  <a:schemeClr val="bg1"/>
                </a:solidFill>
              </a:rPr>
              <a:t>estaba +</a:t>
            </a:r>
            <a:r>
              <a:rPr lang="es-ES" sz="2500" dirty="0">
                <a:solidFill>
                  <a:schemeClr val="bg1"/>
                </a:solidFill>
              </a:rPr>
              <a:t>ando/</a:t>
            </a:r>
            <a:r>
              <a:rPr lang="es-ES" sz="2500" dirty="0" err="1">
                <a:solidFill>
                  <a:schemeClr val="bg1"/>
                </a:solidFill>
              </a:rPr>
              <a:t>iendo</a:t>
            </a:r>
            <a:r>
              <a:rPr lang="es-ES" sz="2500" dirty="0">
                <a:solidFill>
                  <a:schemeClr val="bg1"/>
                </a:solidFill>
              </a:rPr>
              <a:t> – </a:t>
            </a:r>
            <a:r>
              <a:rPr lang="es-ES" sz="2500" dirty="0" err="1">
                <a:solidFill>
                  <a:schemeClr val="bg1"/>
                </a:solidFill>
              </a:rPr>
              <a:t>was</a:t>
            </a:r>
            <a:r>
              <a:rPr lang="es-ES" sz="2500" dirty="0">
                <a:solidFill>
                  <a:schemeClr val="bg1"/>
                </a:solidFill>
              </a:rPr>
              <a:t>/</a:t>
            </a:r>
            <a:r>
              <a:rPr lang="es-ES" sz="2500" dirty="0" err="1">
                <a:solidFill>
                  <a:schemeClr val="bg1"/>
                </a:solidFill>
              </a:rPr>
              <a:t>were</a:t>
            </a:r>
            <a:r>
              <a:rPr lang="es-ES" sz="2500" dirty="0">
                <a:solidFill>
                  <a:schemeClr val="bg1"/>
                </a:solidFill>
              </a:rPr>
              <a:t> ____+</a:t>
            </a:r>
            <a:r>
              <a:rPr lang="es-ES" sz="2500" dirty="0" err="1">
                <a:solidFill>
                  <a:schemeClr val="bg1"/>
                </a:solidFill>
              </a:rPr>
              <a:t>ing</a:t>
            </a:r>
            <a:endParaRPr lang="en-US" sz="2500" dirty="0">
              <a:solidFill>
                <a:schemeClr val="bg1"/>
              </a:solidFill>
            </a:endParaRPr>
          </a:p>
          <a:p>
            <a:pPr marL="342820" indent="-34282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500" dirty="0" err="1">
                <a:solidFill>
                  <a:schemeClr val="bg1"/>
                </a:solidFill>
              </a:rPr>
              <a:t>había</a:t>
            </a:r>
            <a:r>
              <a:rPr lang="en-US" sz="2500" dirty="0">
                <a:solidFill>
                  <a:schemeClr val="bg1"/>
                </a:solidFill>
              </a:rPr>
              <a:t>– there was/were</a:t>
            </a:r>
          </a:p>
          <a:p>
            <a:pPr marL="342820" indent="-34282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300" dirty="0">
              <a:solidFill>
                <a:schemeClr val="bg1"/>
              </a:solidFill>
            </a:endParaRPr>
          </a:p>
          <a:p>
            <a:pPr marL="342820" indent="-342820" algn="ctr">
              <a:spcBef>
                <a:spcPct val="20000"/>
              </a:spcBef>
              <a:buFont typeface="Arial" charset="0"/>
              <a:buChar char="•"/>
              <a:defRPr/>
            </a:pPr>
            <a:endParaRPr lang="es-ES" sz="3200" b="1" dirty="0"/>
          </a:p>
          <a:p>
            <a:pPr marL="342820" indent="-342820" algn="ctr">
              <a:spcBef>
                <a:spcPct val="20000"/>
              </a:spcBef>
              <a:buFont typeface="Arial" charset="0"/>
              <a:buChar char="•"/>
              <a:defRPr/>
            </a:pPr>
            <a:endParaRPr lang="es-ES" sz="3200" dirty="0"/>
          </a:p>
          <a:p>
            <a:pPr marL="342820" indent="-342820" algn="ctr"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/>
          </a:p>
          <a:p>
            <a:pPr marL="342820" indent="-342820" algn="ctr"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662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001000" cy="1523494"/>
          </a:xfrm>
        </p:spPr>
        <p:txBody>
          <a:bodyPr/>
          <a:lstStyle/>
          <a:p>
            <a:r>
              <a:rPr lang="en-US" dirty="0" smtClean="0"/>
              <a:t>Spelling Change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114800"/>
            <a:ext cx="5791200" cy="2514600"/>
          </a:xfr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Why?  </a:t>
            </a:r>
          </a:p>
          <a:p>
            <a:r>
              <a:rPr lang="en-US" sz="2300" dirty="0" err="1" smtClean="0">
                <a:solidFill>
                  <a:schemeClr val="bg1"/>
                </a:solidFill>
              </a:rPr>
              <a:t>Er</a:t>
            </a:r>
            <a:r>
              <a:rPr lang="en-US" sz="2300" dirty="0" smtClean="0">
                <a:solidFill>
                  <a:schemeClr val="bg1"/>
                </a:solidFill>
              </a:rPr>
              <a:t> verb ends are:  </a:t>
            </a:r>
            <a:r>
              <a:rPr lang="en-US" sz="2300" dirty="0" err="1" smtClean="0">
                <a:solidFill>
                  <a:schemeClr val="bg1"/>
                </a:solidFill>
              </a:rPr>
              <a:t>ió</a:t>
            </a:r>
            <a:r>
              <a:rPr lang="en-US" sz="2300" dirty="0" smtClean="0">
                <a:solidFill>
                  <a:schemeClr val="bg1"/>
                </a:solidFill>
              </a:rPr>
              <a:t> and </a:t>
            </a:r>
            <a:r>
              <a:rPr lang="en-US" sz="2300" dirty="0" err="1" smtClean="0">
                <a:solidFill>
                  <a:schemeClr val="bg1"/>
                </a:solidFill>
              </a:rPr>
              <a:t>ieron</a:t>
            </a:r>
            <a:endParaRPr lang="en-US" sz="2300" dirty="0" smtClean="0">
              <a:solidFill>
                <a:schemeClr val="bg1"/>
              </a:solidFill>
            </a:endParaRPr>
          </a:p>
          <a:p>
            <a:r>
              <a:rPr lang="en-US" sz="2300" dirty="0" smtClean="0">
                <a:solidFill>
                  <a:schemeClr val="bg1"/>
                </a:solidFill>
              </a:rPr>
              <a:t>So you think: </a:t>
            </a:r>
            <a:r>
              <a:rPr lang="en-US" sz="2300" dirty="0" err="1" smtClean="0">
                <a:solidFill>
                  <a:schemeClr val="bg1"/>
                </a:solidFill>
              </a:rPr>
              <a:t>cre</a:t>
            </a:r>
            <a:r>
              <a:rPr lang="en-US" sz="2300" dirty="0" err="1" smtClean="0">
                <a:solidFill>
                  <a:srgbClr val="FF0000"/>
                </a:solidFill>
              </a:rPr>
              <a:t>i</a:t>
            </a:r>
            <a:r>
              <a:rPr lang="en-US" sz="2300" dirty="0" err="1" smtClean="0">
                <a:solidFill>
                  <a:schemeClr val="bg1"/>
                </a:solidFill>
              </a:rPr>
              <a:t>ó</a:t>
            </a:r>
            <a:r>
              <a:rPr lang="en-US" sz="2300" dirty="0" smtClean="0">
                <a:solidFill>
                  <a:schemeClr val="bg1"/>
                </a:solidFill>
              </a:rPr>
              <a:t>  and </a:t>
            </a:r>
            <a:r>
              <a:rPr lang="en-US" sz="2300" dirty="0" err="1" smtClean="0">
                <a:solidFill>
                  <a:schemeClr val="bg1"/>
                </a:solidFill>
              </a:rPr>
              <a:t>cre</a:t>
            </a:r>
            <a:r>
              <a:rPr lang="en-US" sz="2300" dirty="0" err="1" smtClean="0">
                <a:solidFill>
                  <a:srgbClr val="FF0000"/>
                </a:solidFill>
              </a:rPr>
              <a:t>i</a:t>
            </a:r>
            <a:r>
              <a:rPr lang="en-US" sz="2300" dirty="0" err="1" smtClean="0">
                <a:solidFill>
                  <a:schemeClr val="bg1"/>
                </a:solidFill>
              </a:rPr>
              <a:t>eron</a:t>
            </a:r>
            <a:endParaRPr lang="en-US" sz="2300" dirty="0" smtClean="0">
              <a:solidFill>
                <a:schemeClr val="bg1"/>
              </a:solidFill>
            </a:endParaRPr>
          </a:p>
          <a:p>
            <a:r>
              <a:rPr lang="en-US" sz="2300" dirty="0">
                <a:solidFill>
                  <a:schemeClr val="bg1"/>
                </a:solidFill>
              </a:rPr>
              <a:t>It is too weak to be heard between </a:t>
            </a:r>
            <a:r>
              <a:rPr lang="en-US" sz="2300" dirty="0" smtClean="0">
                <a:solidFill>
                  <a:schemeClr val="bg1"/>
                </a:solidFill>
              </a:rPr>
              <a:t>the strong vowels </a:t>
            </a:r>
            <a:r>
              <a:rPr lang="en-US" sz="2300" dirty="0">
                <a:solidFill>
                  <a:schemeClr val="bg1"/>
                </a:solidFill>
              </a:rPr>
              <a:t>"</a:t>
            </a:r>
            <a:r>
              <a:rPr lang="en-US" sz="2300" b="1" dirty="0">
                <a:solidFill>
                  <a:schemeClr val="bg1"/>
                </a:solidFill>
              </a:rPr>
              <a:t>o</a:t>
            </a:r>
            <a:r>
              <a:rPr lang="en-US" sz="2300" dirty="0">
                <a:solidFill>
                  <a:schemeClr val="bg1"/>
                </a:solidFill>
              </a:rPr>
              <a:t>" and the "</a:t>
            </a:r>
            <a:r>
              <a:rPr lang="en-US" sz="2300" b="1" dirty="0">
                <a:solidFill>
                  <a:schemeClr val="bg1"/>
                </a:solidFill>
              </a:rPr>
              <a:t>e</a:t>
            </a:r>
            <a:r>
              <a:rPr lang="en-US" sz="2300" dirty="0" smtClean="0">
                <a:solidFill>
                  <a:schemeClr val="bg1"/>
                </a:solidFill>
              </a:rPr>
              <a:t>", so change the </a:t>
            </a:r>
            <a:r>
              <a:rPr lang="en-US" sz="2300" dirty="0" err="1" smtClean="0">
                <a:solidFill>
                  <a:schemeClr val="bg1"/>
                </a:solidFill>
              </a:rPr>
              <a:t>i</a:t>
            </a:r>
            <a:r>
              <a:rPr lang="en-US" sz="2300" dirty="0" smtClean="0">
                <a:solidFill>
                  <a:schemeClr val="bg1"/>
                </a:solidFill>
              </a:rPr>
              <a:t> to a y and it can be heard and now all are happy! </a:t>
            </a:r>
            <a:r>
              <a:rPr lang="en-US" sz="2300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</a:p>
          <a:p>
            <a:r>
              <a:rPr lang="en-US" sz="2300" dirty="0" err="1" smtClean="0">
                <a:solidFill>
                  <a:schemeClr val="bg1"/>
                </a:solidFill>
                <a:sym typeface="Wingdings" pitchFamily="2" charset="2"/>
              </a:rPr>
              <a:t>Cre</a:t>
            </a:r>
            <a:r>
              <a:rPr lang="en-US" sz="2300" dirty="0" err="1" smtClean="0">
                <a:solidFill>
                  <a:srgbClr val="FF0000"/>
                </a:solidFill>
                <a:sym typeface="Wingdings" pitchFamily="2" charset="2"/>
              </a:rPr>
              <a:t>y</a:t>
            </a:r>
            <a:r>
              <a:rPr lang="en-US" sz="2300" dirty="0" err="1" smtClean="0">
                <a:solidFill>
                  <a:schemeClr val="bg1"/>
                </a:solidFill>
                <a:sym typeface="Wingdings" pitchFamily="2" charset="2"/>
              </a:rPr>
              <a:t>ó</a:t>
            </a:r>
            <a:r>
              <a:rPr lang="en-US" sz="2300" dirty="0" smtClean="0">
                <a:solidFill>
                  <a:schemeClr val="bg1"/>
                </a:solidFill>
                <a:sym typeface="Wingdings" pitchFamily="2" charset="2"/>
              </a:rPr>
              <a:t>          </a:t>
            </a:r>
            <a:r>
              <a:rPr lang="en-US" sz="2300" dirty="0" err="1" smtClean="0">
                <a:solidFill>
                  <a:schemeClr val="bg1"/>
                </a:solidFill>
                <a:sym typeface="Wingdings" pitchFamily="2" charset="2"/>
              </a:rPr>
              <a:t>cre</a:t>
            </a:r>
            <a:r>
              <a:rPr lang="en-US" sz="2300" dirty="0" err="1" smtClean="0">
                <a:solidFill>
                  <a:srgbClr val="FF0000"/>
                </a:solidFill>
                <a:sym typeface="Wingdings" pitchFamily="2" charset="2"/>
              </a:rPr>
              <a:t>y</a:t>
            </a:r>
            <a:r>
              <a:rPr lang="en-US" sz="2300" dirty="0" err="1" smtClean="0">
                <a:solidFill>
                  <a:schemeClr val="bg1"/>
                </a:solidFill>
                <a:sym typeface="Wingdings" pitchFamily="2" charset="2"/>
              </a:rPr>
              <a:t>eron</a:t>
            </a:r>
            <a:r>
              <a:rPr lang="en-US" sz="23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endParaRPr lang="en-US" sz="2300" dirty="0" smtClean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2400" y="1371600"/>
            <a:ext cx="8991600" cy="1384994"/>
          </a:xfrm>
        </p:spPr>
        <p:txBody>
          <a:bodyPr/>
          <a:lstStyle/>
          <a:p>
            <a:pPr algn="ctr"/>
            <a:r>
              <a:rPr lang="en-US" sz="2800" b="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 verbs that end in -aer, -eer, -oír, and </a:t>
            </a:r>
            <a:r>
              <a:rPr lang="en-US" sz="28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</a:t>
            </a:r>
            <a:r>
              <a:rPr lang="en-US" sz="2800" b="0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oer</a:t>
            </a:r>
            <a:endParaRPr lang="en-US" sz="2800" b="0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40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09609"/>
              </p:ext>
            </p:extLst>
          </p:nvPr>
        </p:nvGraphicFramePr>
        <p:xfrm>
          <a:off x="2438400" y="2057400"/>
          <a:ext cx="6096000" cy="173736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creí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cre</a:t>
                      </a:r>
                      <a:r>
                        <a:rPr lang="en-US" sz="3200" dirty="0" err="1" smtClean="0">
                          <a:solidFill>
                            <a:srgbClr val="FF0000"/>
                          </a:solidFill>
                        </a:rPr>
                        <a:t>í</a:t>
                      </a:r>
                      <a:r>
                        <a:rPr lang="en-US" sz="3200" dirty="0" err="1" smtClean="0"/>
                        <a:t>mos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cre</a:t>
                      </a:r>
                      <a:r>
                        <a:rPr lang="en-US" sz="3200" dirty="0" err="1" smtClean="0">
                          <a:solidFill>
                            <a:srgbClr val="FF0000"/>
                          </a:solidFill>
                        </a:rPr>
                        <a:t>í</a:t>
                      </a:r>
                      <a:r>
                        <a:rPr lang="en-US" sz="3200" dirty="0" err="1" smtClean="0"/>
                        <a:t>ste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cre</a:t>
                      </a:r>
                      <a:r>
                        <a:rPr lang="en-US" sz="3200" dirty="0" err="1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sz="3200" dirty="0" err="1" smtClean="0"/>
                        <a:t>ó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cre</a:t>
                      </a:r>
                      <a:r>
                        <a:rPr lang="en-US" sz="3200" dirty="0" err="1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sz="3200" dirty="0" err="1" smtClean="0"/>
                        <a:t>eron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43600" y="4038600"/>
            <a:ext cx="3048000" cy="24006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Add accents to </a:t>
            </a:r>
            <a:r>
              <a:rPr lang="en-US" dirty="0" err="1" smtClean="0">
                <a:solidFill>
                  <a:srgbClr val="FF0000"/>
                </a:solidFill>
              </a:rPr>
              <a:t>tú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nosotros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(already should have one on </a:t>
            </a:r>
            <a:r>
              <a:rPr lang="en-US" dirty="0" err="1" smtClean="0"/>
              <a:t>yo</a:t>
            </a:r>
            <a:r>
              <a:rPr lang="en-US" dirty="0" smtClean="0"/>
              <a:t>)</a:t>
            </a:r>
          </a:p>
          <a:p>
            <a:r>
              <a:rPr lang="en-US" sz="2400" dirty="0" smtClean="0"/>
              <a:t>Why? </a:t>
            </a:r>
            <a:r>
              <a:rPr lang="en-US" dirty="0"/>
              <a:t>Because the </a:t>
            </a:r>
            <a:r>
              <a:rPr lang="en-US" dirty="0" smtClean="0"/>
              <a:t> "</a:t>
            </a:r>
            <a:r>
              <a:rPr lang="en-US" dirty="0" err="1"/>
              <a:t>i</a:t>
            </a:r>
            <a:r>
              <a:rPr lang="en-US" dirty="0"/>
              <a:t>" is weak in the face of a stronger vowel, it requires an accent mark to give it voice (so we can hear </a:t>
            </a:r>
            <a:r>
              <a:rPr lang="en-US" dirty="0" smtClean="0"/>
              <a:t>it)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133600"/>
            <a:ext cx="1447800" cy="1631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Some others: </a:t>
            </a:r>
          </a:p>
          <a:p>
            <a:r>
              <a:rPr lang="en-US" sz="2000" dirty="0" err="1" smtClean="0"/>
              <a:t>Caer</a:t>
            </a:r>
            <a:endParaRPr lang="en-US" sz="2000" dirty="0" smtClean="0"/>
          </a:p>
          <a:p>
            <a:r>
              <a:rPr lang="en-US" sz="2000" dirty="0" smtClean="0"/>
              <a:t>Leer</a:t>
            </a:r>
          </a:p>
          <a:p>
            <a:r>
              <a:rPr lang="en-US" sz="2000" dirty="0" err="1" smtClean="0"/>
              <a:t>Oír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3735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Flipbook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/>
              <a:t>the regular </a:t>
            </a:r>
            <a:r>
              <a:rPr lang="en-US" dirty="0" err="1"/>
              <a:t>preterite</a:t>
            </a:r>
            <a:r>
              <a:rPr lang="en-US" dirty="0"/>
              <a:t> and imperfect endings (use your notes)</a:t>
            </a:r>
          </a:p>
        </p:txBody>
      </p:sp>
    </p:spTree>
    <p:extLst>
      <p:ext uri="{BB962C8B-B14F-4D97-AF65-F5344CB8AC3E}">
        <p14:creationId xmlns:p14="http://schemas.microsoft.com/office/powerpoint/2010/main" val="366202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5 common irregular </a:t>
            </a:r>
            <a:r>
              <a:rPr lang="en-US" dirty="0" err="1" smtClean="0"/>
              <a:t>preterite</a:t>
            </a:r>
            <a:r>
              <a:rPr lang="en-US" dirty="0" smtClean="0"/>
              <a:t> conjugations </a:t>
            </a:r>
          </a:p>
          <a:p>
            <a:r>
              <a:rPr lang="en-US" dirty="0" smtClean="0"/>
              <a:t>Write the (ONLY) 3 irregular imperfect conjugations </a:t>
            </a:r>
          </a:p>
          <a:p>
            <a:r>
              <a:rPr lang="en-US" dirty="0" smtClean="0"/>
              <a:t>Use your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75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324879" cy="1523494"/>
          </a:xfrm>
        </p:spPr>
        <p:txBody>
          <a:bodyPr/>
          <a:lstStyle/>
          <a:p>
            <a:pPr algn="ctr"/>
            <a:r>
              <a:rPr lang="es-ES" sz="4000" dirty="0" err="1" smtClean="0">
                <a:solidFill>
                  <a:srgbClr val="0070C0"/>
                </a:solidFill>
              </a:rPr>
              <a:t>Flipbook</a:t>
            </a:r>
            <a:r>
              <a:rPr lang="es-ES" sz="4000" dirty="0" smtClean="0">
                <a:solidFill>
                  <a:srgbClr val="0070C0"/>
                </a:solidFill>
              </a:rPr>
              <a:t> Notes </a:t>
            </a:r>
            <a:r>
              <a:rPr lang="es-ES" sz="4000" dirty="0" err="1" smtClean="0">
                <a:solidFill>
                  <a:srgbClr val="0070C0"/>
                </a:solidFill>
              </a:rPr>
              <a:t>on</a:t>
            </a:r>
            <a:r>
              <a:rPr lang="es-ES" sz="4000" dirty="0" smtClean="0">
                <a:solidFill>
                  <a:srgbClr val="0070C0"/>
                </a:solidFill>
              </a:rPr>
              <a:t> car</a:t>
            </a:r>
            <a:r>
              <a:rPr lang="es-ES" sz="4000" dirty="0">
                <a:solidFill>
                  <a:srgbClr val="0070C0"/>
                </a:solidFill>
              </a:rPr>
              <a:t>, gar, zar </a:t>
            </a:r>
            <a:r>
              <a:rPr lang="es-ES" sz="4000" dirty="0" err="1">
                <a:solidFill>
                  <a:srgbClr val="0070C0"/>
                </a:solidFill>
              </a:rPr>
              <a:t>verbs</a:t>
            </a:r>
            <a:r>
              <a:rPr lang="en-US" sz="4400" dirty="0">
                <a:solidFill>
                  <a:srgbClr val="0070C0"/>
                </a:solidFill>
              </a:rPr>
              <a:t/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7343" y="4655681"/>
            <a:ext cx="5574278" cy="461665"/>
          </a:xfrm>
        </p:spPr>
        <p:txBody>
          <a:bodyPr/>
          <a:lstStyle/>
          <a:p>
            <a:r>
              <a:rPr lang="es-ES" dirty="0" smtClean="0"/>
              <a:t>-</a:t>
            </a:r>
            <a:r>
              <a:rPr lang="es-ES" sz="4400" dirty="0" smtClean="0"/>
              <a:t>car                 qué</a:t>
            </a:r>
          </a:p>
          <a:p>
            <a:r>
              <a:rPr lang="es-ES" sz="4400" dirty="0" smtClean="0"/>
              <a:t>-zar                 </a:t>
            </a:r>
            <a:r>
              <a:rPr lang="es-ES" sz="4400" dirty="0" err="1" smtClean="0"/>
              <a:t>cé</a:t>
            </a:r>
            <a:endParaRPr lang="es-ES" sz="4400" dirty="0" smtClean="0"/>
          </a:p>
          <a:p>
            <a:r>
              <a:rPr lang="es-ES" sz="4400" dirty="0" smtClean="0"/>
              <a:t>-gar                 </a:t>
            </a:r>
            <a:r>
              <a:rPr lang="es-ES" sz="4400" dirty="0" err="1" smtClean="0"/>
              <a:t>gué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8200" y="1699382"/>
            <a:ext cx="7425481" cy="1384994"/>
          </a:xfrm>
        </p:spPr>
        <p:txBody>
          <a:bodyPr/>
          <a:lstStyle/>
          <a:p>
            <a:r>
              <a:rPr lang="es-ES" sz="4400" dirty="0" err="1" smtClean="0"/>
              <a:t>Verbs</a:t>
            </a:r>
            <a:r>
              <a:rPr lang="es-ES" sz="4400" dirty="0" smtClean="0"/>
              <a:t>  </a:t>
            </a:r>
            <a:r>
              <a:rPr lang="es-ES" sz="4400" dirty="0" err="1" smtClean="0"/>
              <a:t>which</a:t>
            </a:r>
            <a:r>
              <a:rPr lang="es-ES" sz="4400" dirty="0" smtClean="0"/>
              <a:t> </a:t>
            </a:r>
            <a:r>
              <a:rPr lang="es-ES" sz="4400" dirty="0" err="1" smtClean="0"/>
              <a:t>end</a:t>
            </a:r>
            <a:r>
              <a:rPr lang="es-ES" sz="4400" dirty="0" smtClean="0"/>
              <a:t> in –GAR, CAR, and  -ZAR are </a:t>
            </a:r>
            <a:r>
              <a:rPr lang="es-ES" sz="4400" dirty="0" err="1" smtClean="0"/>
              <a:t>only</a:t>
            </a:r>
            <a:r>
              <a:rPr lang="es-ES" sz="4400" dirty="0" smtClean="0"/>
              <a:t> irregular in </a:t>
            </a:r>
            <a:r>
              <a:rPr lang="es-ES" sz="4400" dirty="0" err="1" smtClean="0"/>
              <a:t>the</a:t>
            </a:r>
            <a:r>
              <a:rPr lang="es-ES" sz="4400" dirty="0" smtClean="0"/>
              <a:t> </a:t>
            </a:r>
            <a:r>
              <a:rPr lang="es-ES" sz="4400" dirty="0" smtClean="0">
                <a:solidFill>
                  <a:srgbClr val="0070C0"/>
                </a:solidFill>
              </a:rPr>
              <a:t>YO</a:t>
            </a:r>
            <a:r>
              <a:rPr lang="es-ES" sz="4400" dirty="0" smtClean="0"/>
              <a:t> </a:t>
            </a:r>
            <a:r>
              <a:rPr lang="es-ES" sz="4400" dirty="0" err="1" smtClean="0"/>
              <a:t>form</a:t>
            </a:r>
            <a:r>
              <a:rPr lang="es-ES" sz="4400" dirty="0" smtClean="0"/>
              <a:t> of </a:t>
            </a:r>
            <a:r>
              <a:rPr lang="es-ES" sz="4400" dirty="0" err="1" smtClean="0"/>
              <a:t>the</a:t>
            </a:r>
            <a:r>
              <a:rPr lang="es-ES" sz="4400" dirty="0" smtClean="0"/>
              <a:t> </a:t>
            </a:r>
            <a:r>
              <a:rPr lang="es-ES" sz="4400" dirty="0" err="1" smtClean="0"/>
              <a:t>preterite</a:t>
            </a:r>
            <a:r>
              <a:rPr lang="es-ES" sz="4400" dirty="0" smtClean="0"/>
              <a:t> tense!</a:t>
            </a:r>
            <a:endParaRPr lang="en-US" sz="4400" dirty="0"/>
          </a:p>
        </p:txBody>
      </p:sp>
      <p:pic>
        <p:nvPicPr>
          <p:cNvPr id="4098" name="Picture 2" descr="C:\Users\Jennifer\AppData\Local\Microsoft\Windows\Temporary Internet Files\Content.IE5\Y4YHTIO5\MC9000597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068" y="4355439"/>
            <a:ext cx="1066011" cy="182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 bwMode="auto">
          <a:xfrm>
            <a:off x="3048000" y="4803202"/>
            <a:ext cx="733997" cy="4846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3048000" y="5382768"/>
            <a:ext cx="733997" cy="4846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3047999" y="5935522"/>
            <a:ext cx="733997" cy="4846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200397" y="3206801"/>
            <a:ext cx="1943606" cy="14322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s-ES" sz="23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Let´s</a:t>
            </a:r>
            <a:r>
              <a:rPr lang="es-E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</a:t>
            </a:r>
            <a:r>
              <a:rPr lang="es-ES" sz="23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take</a:t>
            </a:r>
            <a:r>
              <a:rPr lang="es-E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a </a:t>
            </a:r>
            <a:r>
              <a:rPr lang="es-ES" sz="23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closer</a:t>
            </a:r>
            <a:r>
              <a:rPr lang="es-E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look!</a:t>
            </a: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9" name="Donut 8"/>
          <p:cNvSpPr/>
          <p:nvPr/>
        </p:nvSpPr>
        <p:spPr bwMode="auto">
          <a:xfrm>
            <a:off x="6019800" y="2286000"/>
            <a:ext cx="1218843" cy="1126159"/>
          </a:xfrm>
          <a:prstGeom prst="donut">
            <a:avLst>
              <a:gd name="adj" fmla="val 9723"/>
            </a:avLst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0" name="Donut 9"/>
          <p:cNvSpPr/>
          <p:nvPr/>
        </p:nvSpPr>
        <p:spPr bwMode="auto">
          <a:xfrm>
            <a:off x="838200" y="3953654"/>
            <a:ext cx="3527122" cy="3112162"/>
          </a:xfrm>
          <a:prstGeom prst="donut">
            <a:avLst>
              <a:gd name="adj" fmla="val 4405"/>
            </a:avLst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0959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763" y="850645"/>
            <a:ext cx="8458200" cy="1523494"/>
          </a:xfrm>
        </p:spPr>
        <p:txBody>
          <a:bodyPr/>
          <a:lstStyle/>
          <a:p>
            <a:r>
              <a:rPr lang="es-ES" sz="4800" dirty="0" smtClean="0"/>
              <a:t>-CAR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The </a:t>
            </a:r>
            <a:r>
              <a:rPr lang="en-US" sz="4800" dirty="0" smtClean="0">
                <a:solidFill>
                  <a:schemeClr val="bg1"/>
                </a:solidFill>
              </a:rPr>
              <a:t>c</a:t>
            </a:r>
            <a:r>
              <a:rPr lang="en-US" sz="4800" dirty="0" smtClean="0"/>
              <a:t> changes to </a:t>
            </a:r>
            <a:r>
              <a:rPr lang="en-US" sz="4800" dirty="0" err="1" smtClean="0">
                <a:solidFill>
                  <a:schemeClr val="bg1"/>
                </a:solidFill>
              </a:rPr>
              <a:t>qu</a:t>
            </a:r>
            <a:r>
              <a:rPr lang="en-US" sz="4800" dirty="0" smtClean="0"/>
              <a:t> and then you add the </a:t>
            </a:r>
            <a:r>
              <a:rPr lang="en-US" sz="4800" dirty="0" err="1" smtClean="0"/>
              <a:t>yo</a:t>
            </a:r>
            <a:r>
              <a:rPr lang="en-US" sz="4800" dirty="0" smtClean="0"/>
              <a:t> form </a:t>
            </a:r>
            <a:r>
              <a:rPr lang="en-US" sz="4800" dirty="0" smtClean="0">
                <a:solidFill>
                  <a:srgbClr val="FF0000"/>
                </a:solidFill>
              </a:rPr>
              <a:t>é</a:t>
            </a:r>
            <a:r>
              <a:rPr lang="en-US" sz="4800" dirty="0" smtClean="0"/>
              <a:t> ending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2461" y="3810001"/>
            <a:ext cx="7848123" cy="1297288"/>
          </a:xfrm>
        </p:spPr>
        <p:txBody>
          <a:bodyPr/>
          <a:lstStyle/>
          <a:p>
            <a:r>
              <a:rPr lang="es-ES" sz="4800" dirty="0" smtClean="0"/>
              <a:t>bus</a:t>
            </a:r>
            <a:r>
              <a:rPr lang="es-ES" sz="4800" dirty="0" smtClean="0">
                <a:solidFill>
                  <a:schemeClr val="bg1"/>
                </a:solidFill>
              </a:rPr>
              <a:t>c</a:t>
            </a:r>
            <a:r>
              <a:rPr lang="es-ES" sz="4800" dirty="0" smtClean="0"/>
              <a:t>ar            yo  bus</a:t>
            </a:r>
            <a:r>
              <a:rPr lang="es-ES" sz="4800" dirty="0" smtClean="0">
                <a:solidFill>
                  <a:schemeClr val="bg1"/>
                </a:solidFill>
              </a:rPr>
              <a:t>qu</a:t>
            </a:r>
            <a:r>
              <a:rPr lang="es-ES" sz="4800" dirty="0" smtClean="0">
                <a:solidFill>
                  <a:srgbClr val="FF0000"/>
                </a:solidFill>
              </a:rPr>
              <a:t>é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00751" y="2714566"/>
            <a:ext cx="7425481" cy="1384994"/>
          </a:xfrm>
        </p:spPr>
        <p:txBody>
          <a:bodyPr/>
          <a:lstStyle/>
          <a:p>
            <a:r>
              <a:rPr lang="es-ES" sz="7200" dirty="0" smtClean="0"/>
              <a:t>ejemplo</a:t>
            </a:r>
            <a:endParaRPr lang="en-US" sz="7200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3581400" y="3855720"/>
            <a:ext cx="1200463" cy="4846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316149"/>
              </p:ext>
            </p:extLst>
          </p:nvPr>
        </p:nvGraphicFramePr>
        <p:xfrm>
          <a:off x="1885250" y="4724400"/>
          <a:ext cx="60960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3200" b="1" dirty="0" smtClean="0"/>
                        <a:t>busqué</a:t>
                      </a:r>
                      <a:endParaRPr lang="en-US" sz="3200" b="1" dirty="0"/>
                    </a:p>
                  </a:txBody>
                  <a:tcPr marL="68598" marR="68598"/>
                </a:tc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buscamos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68598" marR="6859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buscaste</a:t>
                      </a:r>
                      <a:endParaRPr lang="en-US" sz="2400" b="1" dirty="0"/>
                    </a:p>
                  </a:txBody>
                  <a:tcPr marL="68598" marR="68598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98" marR="68598"/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buscó</a:t>
                      </a:r>
                      <a:endParaRPr lang="en-US" sz="2400" b="1" dirty="0"/>
                    </a:p>
                  </a:txBody>
                  <a:tcPr marL="68598" marR="68598"/>
                </a:tc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buscaron</a:t>
                      </a:r>
                      <a:endParaRPr lang="en-US" sz="2400" b="1" dirty="0"/>
                    </a:p>
                  </a:txBody>
                  <a:tcPr marL="68598" marR="68598"/>
                </a:tc>
              </a:tr>
            </a:tbl>
          </a:graphicData>
        </a:graphic>
      </p:graphicFrame>
      <p:pic>
        <p:nvPicPr>
          <p:cNvPr id="5124" name="Picture 4" descr="C:\Users\Jennifer\AppData\Local\Microsoft\Windows\Temporary Internet Files\Content.IE5\D2B3CYV2\MC9002900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17" y="5068417"/>
            <a:ext cx="935013" cy="145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Jennifer\AppData\Local\Microsoft\Windows\Temporary Internet Files\Content.IE5\Y4YHTIO5\MC90044122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319528"/>
            <a:ext cx="890687" cy="153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0596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229600" cy="1523494"/>
          </a:xfrm>
        </p:spPr>
        <p:txBody>
          <a:bodyPr/>
          <a:lstStyle/>
          <a:p>
            <a:r>
              <a:rPr lang="es-ES" sz="4400" dirty="0" smtClean="0"/>
              <a:t>-ZAR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The </a:t>
            </a:r>
            <a:r>
              <a:rPr lang="en-US" sz="4400" dirty="0" smtClean="0">
                <a:solidFill>
                  <a:schemeClr val="bg1"/>
                </a:solidFill>
              </a:rPr>
              <a:t>z</a:t>
            </a:r>
            <a:r>
              <a:rPr lang="en-US" sz="4400" dirty="0" smtClean="0"/>
              <a:t> changes to </a:t>
            </a:r>
            <a:r>
              <a:rPr lang="en-US" sz="4400" dirty="0" smtClean="0">
                <a:solidFill>
                  <a:schemeClr val="bg1"/>
                </a:solidFill>
              </a:rPr>
              <a:t>c</a:t>
            </a:r>
            <a:r>
              <a:rPr lang="en-US" sz="4400" dirty="0" smtClean="0"/>
              <a:t> and then you add the </a:t>
            </a:r>
            <a:r>
              <a:rPr lang="en-US" sz="4400" dirty="0" err="1" smtClean="0"/>
              <a:t>yo</a:t>
            </a:r>
            <a:r>
              <a:rPr lang="en-US" sz="4400" dirty="0" smtClean="0"/>
              <a:t> form </a:t>
            </a:r>
            <a:r>
              <a:rPr lang="en-US" sz="4400" dirty="0" smtClean="0">
                <a:solidFill>
                  <a:srgbClr val="FF0000"/>
                </a:solidFill>
              </a:rPr>
              <a:t>é</a:t>
            </a:r>
            <a:r>
              <a:rPr lang="en-US" sz="4400" dirty="0" smtClean="0"/>
              <a:t> ending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798" y="3810001"/>
            <a:ext cx="8573602" cy="1297288"/>
          </a:xfrm>
        </p:spPr>
        <p:txBody>
          <a:bodyPr/>
          <a:lstStyle/>
          <a:p>
            <a:r>
              <a:rPr lang="es-ES" sz="4800" dirty="0" smtClean="0"/>
              <a:t>empe</a:t>
            </a:r>
            <a:r>
              <a:rPr lang="es-ES" sz="4800" dirty="0" smtClean="0">
                <a:solidFill>
                  <a:schemeClr val="bg1"/>
                </a:solidFill>
              </a:rPr>
              <a:t>z</a:t>
            </a:r>
            <a:r>
              <a:rPr lang="es-ES" sz="4800" dirty="0" smtClean="0"/>
              <a:t>ar           yo empe</a:t>
            </a:r>
            <a:r>
              <a:rPr lang="es-ES" sz="4800" dirty="0" smtClean="0">
                <a:solidFill>
                  <a:schemeClr val="bg1"/>
                </a:solidFill>
              </a:rPr>
              <a:t>c</a:t>
            </a:r>
            <a:r>
              <a:rPr lang="es-ES" sz="4800" dirty="0" smtClean="0">
                <a:solidFill>
                  <a:srgbClr val="FF0000"/>
                </a:solidFill>
              </a:rPr>
              <a:t>é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76053" y="2652082"/>
            <a:ext cx="7425481" cy="1384994"/>
          </a:xfrm>
        </p:spPr>
        <p:txBody>
          <a:bodyPr/>
          <a:lstStyle/>
          <a:p>
            <a:r>
              <a:rPr lang="es-ES" sz="8000" dirty="0" smtClean="0"/>
              <a:t>ejemplo</a:t>
            </a:r>
            <a:endParaRPr lang="en-US" sz="8000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3494314" y="4061460"/>
            <a:ext cx="1200463" cy="4846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7917"/>
              </p:ext>
            </p:extLst>
          </p:nvPr>
        </p:nvGraphicFramePr>
        <p:xfrm>
          <a:off x="1885250" y="4724400"/>
          <a:ext cx="609600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3200" b="1" dirty="0" smtClean="0"/>
                        <a:t>empecé</a:t>
                      </a:r>
                      <a:endParaRPr lang="en-US" sz="3200" b="1" dirty="0"/>
                    </a:p>
                  </a:txBody>
                  <a:tcPr marL="68598" marR="68598"/>
                </a:tc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empezamos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68598" marR="6859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empezaste</a:t>
                      </a:r>
                      <a:endParaRPr lang="en-US" sz="2400" b="1" dirty="0"/>
                    </a:p>
                  </a:txBody>
                  <a:tcPr marL="68598" marR="68598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98" marR="6859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empezó</a:t>
                      </a:r>
                      <a:endParaRPr lang="en-US" sz="2400" b="1" dirty="0"/>
                    </a:p>
                  </a:txBody>
                  <a:tcPr marL="68598" marR="68598"/>
                </a:tc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empezaron</a:t>
                      </a:r>
                      <a:endParaRPr lang="en-US" sz="2400" b="1" dirty="0"/>
                    </a:p>
                  </a:txBody>
                  <a:tcPr marL="68598" marR="68598"/>
                </a:tc>
              </a:tr>
            </a:tbl>
          </a:graphicData>
        </a:graphic>
      </p:graphicFrame>
      <p:pic>
        <p:nvPicPr>
          <p:cNvPr id="7170" name="Picture 2" descr="C:\Users\Jennifer\AppData\Local\Microsoft\Windows\Temporary Internet Files\Content.IE5\Y4YHTIO5\MC9004378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057400"/>
            <a:ext cx="1314655" cy="175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Jennifer\AppData\Local\Microsoft\Windows\Temporary Internet Files\Content.IE5\0855VSTV\MC90043782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23" y="4800601"/>
            <a:ext cx="1028711" cy="137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3680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845" y="804748"/>
            <a:ext cx="7955226" cy="1523494"/>
          </a:xfrm>
        </p:spPr>
        <p:txBody>
          <a:bodyPr/>
          <a:lstStyle/>
          <a:p>
            <a:r>
              <a:rPr lang="es-ES" sz="4400" dirty="0" smtClean="0"/>
              <a:t>-</a:t>
            </a:r>
            <a:r>
              <a:rPr lang="es-ES" sz="4400" dirty="0"/>
              <a:t>G</a:t>
            </a:r>
            <a:r>
              <a:rPr lang="es-ES" sz="4400" dirty="0" smtClean="0"/>
              <a:t>AR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The </a:t>
            </a:r>
            <a:r>
              <a:rPr lang="en-US" sz="4400" dirty="0" smtClean="0">
                <a:solidFill>
                  <a:schemeClr val="bg1"/>
                </a:solidFill>
              </a:rPr>
              <a:t>g</a:t>
            </a:r>
            <a:r>
              <a:rPr lang="en-US" sz="4400" dirty="0" smtClean="0"/>
              <a:t> changes to </a:t>
            </a:r>
            <a:r>
              <a:rPr lang="en-US" sz="4400" dirty="0" err="1" smtClean="0">
                <a:solidFill>
                  <a:schemeClr val="bg1"/>
                </a:solidFill>
              </a:rPr>
              <a:t>gu</a:t>
            </a:r>
            <a:r>
              <a:rPr lang="en-US" sz="4400" dirty="0" smtClean="0"/>
              <a:t> and then you add the </a:t>
            </a:r>
            <a:r>
              <a:rPr lang="en-US" sz="4400" dirty="0" err="1" smtClean="0"/>
              <a:t>yo</a:t>
            </a:r>
            <a:r>
              <a:rPr lang="en-US" sz="4400" dirty="0" smtClean="0"/>
              <a:t> form </a:t>
            </a:r>
            <a:r>
              <a:rPr lang="en-US" sz="4400" dirty="0" smtClean="0">
                <a:solidFill>
                  <a:srgbClr val="FF0000"/>
                </a:solidFill>
              </a:rPr>
              <a:t>é</a:t>
            </a:r>
            <a:r>
              <a:rPr lang="en-US" sz="4400" dirty="0" smtClean="0"/>
              <a:t> ending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2461" y="3810001"/>
            <a:ext cx="7558139" cy="1297288"/>
          </a:xfrm>
        </p:spPr>
        <p:txBody>
          <a:bodyPr/>
          <a:lstStyle/>
          <a:p>
            <a:r>
              <a:rPr lang="es-ES" sz="4800" dirty="0" smtClean="0"/>
              <a:t>pa</a:t>
            </a:r>
            <a:r>
              <a:rPr lang="es-ES" sz="4800" dirty="0" smtClean="0">
                <a:solidFill>
                  <a:schemeClr val="bg1"/>
                </a:solidFill>
              </a:rPr>
              <a:t>g</a:t>
            </a:r>
            <a:r>
              <a:rPr lang="es-ES" sz="4800" dirty="0" smtClean="0"/>
              <a:t>ar            yo  pa</a:t>
            </a:r>
            <a:r>
              <a:rPr lang="es-ES" sz="4800" dirty="0" smtClean="0">
                <a:solidFill>
                  <a:schemeClr val="bg1"/>
                </a:solidFill>
              </a:rPr>
              <a:t>gu</a:t>
            </a:r>
            <a:r>
              <a:rPr lang="es-ES" sz="4800" dirty="0" smtClean="0">
                <a:solidFill>
                  <a:srgbClr val="FF0000"/>
                </a:solidFill>
              </a:rPr>
              <a:t>é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99117" y="2822228"/>
            <a:ext cx="7425481" cy="1384994"/>
          </a:xfrm>
        </p:spPr>
        <p:txBody>
          <a:bodyPr/>
          <a:lstStyle/>
          <a:p>
            <a:r>
              <a:rPr lang="es-ES" sz="8000" dirty="0" smtClean="0"/>
              <a:t>ejemplo</a:t>
            </a:r>
            <a:endParaRPr lang="en-US" sz="8000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3505200" y="4037838"/>
            <a:ext cx="1200463" cy="4846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122780"/>
              </p:ext>
            </p:extLst>
          </p:nvPr>
        </p:nvGraphicFramePr>
        <p:xfrm>
          <a:off x="2409081" y="4876800"/>
          <a:ext cx="6096001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4069"/>
                <a:gridCol w="295193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3200" b="1" dirty="0" smtClean="0"/>
                        <a:t>pagué</a:t>
                      </a:r>
                      <a:endParaRPr lang="en-US" sz="3200" b="1" dirty="0"/>
                    </a:p>
                  </a:txBody>
                  <a:tcPr marL="68598" marR="68598"/>
                </a:tc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solidFill>
                            <a:schemeClr val="bg1"/>
                          </a:solidFill>
                        </a:rPr>
                        <a:t>pagamos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68598" marR="6859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pagaste</a:t>
                      </a:r>
                      <a:endParaRPr lang="en-US" sz="2400" b="1" dirty="0"/>
                    </a:p>
                  </a:txBody>
                  <a:tcPr marL="68598" marR="68598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98" marR="6859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pagó</a:t>
                      </a:r>
                      <a:endParaRPr lang="en-US" sz="2400" b="1" dirty="0"/>
                    </a:p>
                  </a:txBody>
                  <a:tcPr marL="68598" marR="68598"/>
                </a:tc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pagaron</a:t>
                      </a:r>
                      <a:endParaRPr lang="en-US" sz="2400" b="1" dirty="0"/>
                    </a:p>
                  </a:txBody>
                  <a:tcPr marL="68598" marR="68598"/>
                </a:tc>
              </a:tr>
            </a:tbl>
          </a:graphicData>
        </a:graphic>
      </p:graphicFrame>
      <p:pic>
        <p:nvPicPr>
          <p:cNvPr id="6147" name="Picture 3" descr="C:\Users\Jennifer\AppData\Local\Microsoft\Windows\Temporary Internet Files\Content.IE5\D2B3CYV2\MC9003360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328242"/>
            <a:ext cx="1860442" cy="170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Jennifer\AppData\Local\Microsoft\Windows\Temporary Internet Files\Content.IE5\Y4YHTIO5\MC90044039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17" y="5334000"/>
            <a:ext cx="102896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Jennifer\AppData\Local\Microsoft\Windows\Temporary Internet Files\Content.IE5\D2B3CYV2\MC90043392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606" y="3048000"/>
            <a:ext cx="70027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7923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418165"/>
              </p:ext>
            </p:extLst>
          </p:nvPr>
        </p:nvGraphicFramePr>
        <p:xfrm>
          <a:off x="0" y="329117"/>
          <a:ext cx="8117415" cy="661482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705805"/>
                <a:gridCol w="2705805"/>
                <a:gridCol w="2705805"/>
              </a:tblGrid>
              <a:tr h="554182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-gar</a:t>
                      </a:r>
                      <a:endParaRPr lang="en-US" sz="4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-car</a:t>
                      </a:r>
                      <a:endParaRPr lang="en-US" sz="4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zar</a:t>
                      </a:r>
                      <a:endParaRPr lang="en-US" sz="4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270" marR="36270" marT="24173" marB="24173" anchor="ctr"/>
                </a:tc>
              </a:tr>
              <a:tr h="55418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Cegar</a:t>
                      </a:r>
                      <a:r>
                        <a:rPr lang="en-US" sz="2000" dirty="0" smtClean="0"/>
                        <a:t> – to blind, cover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Aparcar</a:t>
                      </a:r>
                      <a:r>
                        <a:rPr lang="en-US" sz="2000" dirty="0" smtClean="0"/>
                        <a:t> - </a:t>
                      </a:r>
                      <a:r>
                        <a:rPr lang="en-US" sz="2000" dirty="0" err="1" smtClean="0"/>
                        <a:t>topark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Almorzar</a:t>
                      </a:r>
                      <a:r>
                        <a:rPr lang="en-US" sz="2000" dirty="0" smtClean="0"/>
                        <a:t> 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</a:tr>
              <a:tr h="55418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Colgar</a:t>
                      </a:r>
                      <a:r>
                        <a:rPr lang="en-US" sz="2000" dirty="0" smtClean="0"/>
                        <a:t> – to hang</a:t>
                      </a:r>
                      <a:r>
                        <a:rPr lang="en-US" sz="2000" baseline="0" dirty="0" smtClean="0"/>
                        <a:t> up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buscar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Autorizar</a:t>
                      </a:r>
                      <a:r>
                        <a:rPr lang="en-US" sz="2000" dirty="0" smtClean="0"/>
                        <a:t> – to authorize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</a:tr>
              <a:tr h="554182">
                <a:tc>
                  <a:txBody>
                    <a:bodyPr/>
                    <a:lstStyle/>
                    <a:p>
                      <a:r>
                        <a:rPr lang="en-US" sz="2000" dirty="0" err="1"/>
                        <a:t>jugar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Clarificar</a:t>
                      </a:r>
                      <a:r>
                        <a:rPr lang="en-US" sz="2000" dirty="0" smtClean="0"/>
                        <a:t> – to clarify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Cazar</a:t>
                      </a:r>
                      <a:r>
                        <a:rPr lang="en-US" sz="2000" dirty="0" smtClean="0"/>
                        <a:t> – to hunt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</a:tr>
              <a:tr h="554182">
                <a:tc>
                  <a:txBody>
                    <a:bodyPr/>
                    <a:lstStyle/>
                    <a:p>
                      <a:r>
                        <a:rPr lang="en-US" sz="2000"/>
                        <a:t>llegar</a:t>
                      </a:r>
                      <a:endParaRPr lang="en-US" sz="200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clasificar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Comenzar</a:t>
                      </a:r>
                      <a:r>
                        <a:rPr lang="en-US" sz="2000" dirty="0" smtClean="0"/>
                        <a:t> – to begin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</a:tr>
              <a:tr h="554182">
                <a:tc>
                  <a:txBody>
                    <a:bodyPr/>
                    <a:lstStyle/>
                    <a:p>
                      <a:r>
                        <a:rPr lang="en-US" sz="2000" dirty="0" err="1"/>
                        <a:t>pagar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Destacar</a:t>
                      </a:r>
                      <a:r>
                        <a:rPr lang="en-US" sz="2000" dirty="0" smtClean="0"/>
                        <a:t> – to stand out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Cruzar</a:t>
                      </a:r>
                      <a:r>
                        <a:rPr lang="en-US" sz="2000" dirty="0" smtClean="0"/>
                        <a:t> – to cross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</a:tr>
              <a:tr h="55418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Plegar</a:t>
                      </a:r>
                      <a:r>
                        <a:rPr lang="en-US" sz="2000" dirty="0" smtClean="0"/>
                        <a:t> – to fold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Empacar</a:t>
                      </a:r>
                      <a:r>
                        <a:rPr lang="en-US" sz="2000" dirty="0" smtClean="0"/>
                        <a:t> – to pack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empezar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</a:tr>
              <a:tr h="55418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Regar</a:t>
                      </a:r>
                      <a:r>
                        <a:rPr lang="en-US" sz="2000" dirty="0" smtClean="0"/>
                        <a:t> –to water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Justificar</a:t>
                      </a:r>
                      <a:r>
                        <a:rPr lang="en-US" sz="2000" dirty="0" smtClean="0"/>
                        <a:t> – to justify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Forzar</a:t>
                      </a:r>
                      <a:r>
                        <a:rPr lang="en-US" sz="2000" dirty="0" smtClean="0"/>
                        <a:t> – to force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</a:tr>
              <a:tr h="55418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Rogar</a:t>
                      </a:r>
                      <a:r>
                        <a:rPr lang="en-US" sz="2000" dirty="0" smtClean="0"/>
                        <a:t> – to beg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practicar</a:t>
                      </a:r>
                      <a:endParaRPr lang="en-US" sz="200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organizar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</a:tr>
              <a:tr h="55418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Tragar</a:t>
                      </a:r>
                      <a:r>
                        <a:rPr lang="en-US" sz="2000" dirty="0" smtClean="0"/>
                        <a:t> – to swallow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sacar</a:t>
                      </a:r>
                      <a:endParaRPr lang="en-US" sz="200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simbolizar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</a:tr>
              <a:tr h="53894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Vagar</a:t>
                      </a:r>
                      <a:r>
                        <a:rPr lang="en-US" sz="2000" dirty="0" smtClean="0"/>
                        <a:t> –</a:t>
                      </a:r>
                      <a:r>
                        <a:rPr lang="en-US" sz="2000" baseline="0" dirty="0" smtClean="0"/>
                        <a:t> to roam, wander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tocar</a:t>
                      </a:r>
                      <a:endParaRPr lang="en-US" sz="200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Tropezarse</a:t>
                      </a:r>
                      <a:r>
                        <a:rPr lang="en-US" sz="2000" dirty="0" smtClean="0"/>
                        <a:t> – to trip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36270" marR="36270" marT="24173" marB="24173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8073107" y="411480"/>
            <a:ext cx="1086133" cy="6019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O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</a:br>
            <a:r>
              <a:rPr lang="en-US" sz="2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/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O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CAR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GAR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ZAR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R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B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103689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</TotalTime>
  <Words>1094</Words>
  <Application>Microsoft Office PowerPoint</Application>
  <PresentationFormat>On-screen Show (4:3)</PresentationFormat>
  <Paragraphs>267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Austin</vt:lpstr>
      <vt:lpstr>Clip</vt:lpstr>
      <vt:lpstr>Sound Recorder Document</vt:lpstr>
      <vt:lpstr>The Spanish Past Tense FlipBook</vt:lpstr>
      <vt:lpstr>FLIP BOOK – write on each flap – write the yellow in one color and the white in another:</vt:lpstr>
      <vt:lpstr>Flipbook</vt:lpstr>
      <vt:lpstr>Flipbook</vt:lpstr>
      <vt:lpstr>Flipbook Notes on car, gar, zar verbs </vt:lpstr>
      <vt:lpstr>-CAR The c changes to qu and then you add the yo form é ending</vt:lpstr>
      <vt:lpstr>-ZAR The z changes to c and then you add the yo form é ending</vt:lpstr>
      <vt:lpstr>-GAR The g changes to gu and then you add the yo form é ending</vt:lpstr>
      <vt:lpstr>PowerPoint Presentation</vt:lpstr>
      <vt:lpstr>CéZar the GuéGar had a QuéCar </vt:lpstr>
      <vt:lpstr>Verbos de Sandalia – ir stem changing verbs in the preterite Use your notes to write more examples</vt:lpstr>
      <vt:lpstr>Write in flipbook: Verbos De Sandalia</vt:lpstr>
      <vt:lpstr>Happy Queen Victoria Verbs Add info to your flipbook</vt:lpstr>
      <vt:lpstr>PowerPoint Presentation</vt:lpstr>
      <vt:lpstr>PowerPoint Presentation</vt:lpstr>
      <vt:lpstr>PowerPoint Presentation</vt:lpstr>
      <vt:lpstr>Happy Queen Victoria Verbs</vt:lpstr>
      <vt:lpstr>    Remember that the preterite tells us specifically when an action took place and the imperfect tells us in general when an action took place. </vt:lpstr>
      <vt:lpstr>The Spanish Past Tense FlipBook</vt:lpstr>
      <vt:lpstr> Some words and phrases indicate specific time frames, and therefore signal the use of the  preterite.   </vt:lpstr>
      <vt:lpstr>PowerPoint Presentation</vt:lpstr>
      <vt:lpstr>Words and phrases that indicate repetitive, vague or non-specific time frames, and therefore signal the use of the imperfect.</vt:lpstr>
      <vt:lpstr>PowerPoint Presentation</vt:lpstr>
      <vt:lpstr>Spelling Change Verbs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Spanish Past Tense FlipBook</dc:title>
  <dc:creator>Desiree Hanson</dc:creator>
  <cp:lastModifiedBy>Desiree Hanson</cp:lastModifiedBy>
  <cp:revision>4</cp:revision>
  <dcterms:created xsi:type="dcterms:W3CDTF">2013-07-12T19:10:31Z</dcterms:created>
  <dcterms:modified xsi:type="dcterms:W3CDTF">2013-07-12T19:38:01Z</dcterms:modified>
</cp:coreProperties>
</file>