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9296400" cy="70104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103818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defTabSz="103818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51F965A-6BA7-4A1F-82F9-F54F920FDB21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7988" y="525463"/>
            <a:ext cx="340042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103818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defTabSz="103818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544D04-4449-44E7-B027-4D804B71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95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36922" fontAlgn="base">
              <a:spcBef>
                <a:spcPct val="0"/>
              </a:spcBef>
              <a:spcAft>
                <a:spcPct val="0"/>
              </a:spcAft>
            </a:pPr>
            <a:fld id="{E2A19A1F-7344-4E2B-A25A-BCEA733A9E61}" type="slidenum">
              <a:rPr lang="en-US"/>
              <a:pPr defTabSz="1036922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8B4A-A5BE-46BB-916E-4C44B6B890FA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BA03-3D66-4861-929A-64C7F7DC2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E32D0-DE37-41DE-BF11-140B217D75F6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7DAD-9370-415B-8667-F69955735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B622-B448-4061-81A5-57DBFF661214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38990-E792-4FDA-8069-6A96BD50B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04D7A-231B-4C21-9DF7-71912AF95ACF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A1E3-8B87-4787-96D8-4C81BA678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485D-514A-46A4-8230-C7426C7A0B46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371E-856F-4B09-902E-81EFDB984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E0250-F7B4-45E4-AE5E-3AD5EC3C761E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9A024-A343-4BA0-9950-21897C468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31DD0-158C-42FC-88CF-21AE1E5A2263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E166-53F2-4A5D-9E97-06EF3801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775D-4876-48DC-B47A-5B1B9CE4DF8A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9785-3F83-4395-BB76-B0D9EC2E0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10058400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88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6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DF6B6-C8CD-4674-83A9-8F24DAEB3DC7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4E374-C13B-4FBD-9AFC-AB87365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D8539-9906-4124-8102-3750C8133F67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AB697-8A2B-4601-94E7-B29667E4F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DAFA-F308-470A-BF6A-E2F3198476D7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9A67-A1A5-437F-AA23-EF7021426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D873E2-3B32-4F96-8DFD-FD6C52C7975E}" type="datetimeFigureOut">
              <a:rPr lang="en-US"/>
              <a:pPr>
                <a:defRPr/>
              </a:pPr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71BA49-3C81-4B9D-BA97-7CA54EFD4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71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wmf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png"/><Relationship Id="rId20" Type="http://schemas.openxmlformats.org/officeDocument/2006/relationships/image" Target="../media/image16.jpg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://www.compfight.com/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rot="16200000" flipH="1" flipV="1">
            <a:off x="4419600" y="4800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3352800" y="4191000"/>
            <a:ext cx="919489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52400" y="228600"/>
            <a:ext cx="2362200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0070C0"/>
                </a:solidFill>
              </a:rPr>
              <a:t>Brief note on copyright</a:t>
            </a:r>
          </a:p>
          <a:p>
            <a:r>
              <a:rPr lang="en-US" sz="1100" dirty="0" smtClean="0">
                <a:solidFill>
                  <a:srgbClr val="7030A0"/>
                </a:solidFill>
              </a:rPr>
              <a:t>Pictures taken from the web could be copyrighted and have terms and restrictions for use.</a:t>
            </a:r>
          </a:p>
          <a:p>
            <a:r>
              <a:rPr lang="en-US" sz="1100" dirty="0" smtClean="0">
                <a:solidFill>
                  <a:srgbClr val="7030A0"/>
                </a:solidFill>
              </a:rPr>
              <a:t>Pictures from “Clip Art” and “Clip art on Office Online” are available to use.</a:t>
            </a:r>
          </a:p>
          <a:p>
            <a:r>
              <a:rPr lang="en-US" sz="1100" dirty="0" smtClean="0">
                <a:solidFill>
                  <a:srgbClr val="7030A0"/>
                </a:solidFill>
              </a:rPr>
              <a:t>Go to </a:t>
            </a:r>
            <a:r>
              <a:rPr lang="en-US" sz="1100" dirty="0" smtClean="0">
                <a:solidFill>
                  <a:srgbClr val="7030A0"/>
                </a:solidFill>
                <a:hlinkClick r:id="rId5"/>
              </a:rPr>
              <a:t>www.compfight.com</a:t>
            </a:r>
            <a:r>
              <a:rPr lang="en-US" sz="1100" dirty="0" smtClean="0">
                <a:solidFill>
                  <a:srgbClr val="7030A0"/>
                </a:solidFill>
              </a:rPr>
              <a:t> Next </a:t>
            </a:r>
            <a:r>
              <a:rPr lang="en-US" sz="1100" dirty="0">
                <a:solidFill>
                  <a:srgbClr val="7030A0"/>
                </a:solidFill>
              </a:rPr>
              <a:t>to search box, change “Creative Commons” to “Only”</a:t>
            </a:r>
          </a:p>
          <a:p>
            <a:r>
              <a:rPr lang="en-US" sz="1100" dirty="0" smtClean="0">
                <a:solidFill>
                  <a:srgbClr val="7030A0"/>
                </a:solidFill>
              </a:rPr>
              <a:t>When </a:t>
            </a:r>
            <a:r>
              <a:rPr lang="en-US" sz="1100" dirty="0">
                <a:solidFill>
                  <a:srgbClr val="7030A0"/>
                </a:solidFill>
              </a:rPr>
              <a:t>searching for images in Google </a:t>
            </a:r>
            <a:r>
              <a:rPr lang="en-US" sz="1100" dirty="0" smtClean="0">
                <a:solidFill>
                  <a:srgbClr val="7030A0"/>
                </a:solidFill>
              </a:rPr>
              <a:t>go </a:t>
            </a:r>
            <a:r>
              <a:rPr lang="en-US" sz="1100" dirty="0">
                <a:solidFill>
                  <a:srgbClr val="7030A0"/>
                </a:solidFill>
              </a:rPr>
              <a:t>to “Advanced Image </a:t>
            </a:r>
            <a:r>
              <a:rPr lang="en-US" sz="1100" dirty="0" smtClean="0">
                <a:solidFill>
                  <a:srgbClr val="7030A0"/>
                </a:solidFill>
              </a:rPr>
              <a:t>Search” Limit </a:t>
            </a:r>
            <a:r>
              <a:rPr lang="en-US" sz="1100" dirty="0">
                <a:solidFill>
                  <a:srgbClr val="7030A0"/>
                </a:solidFill>
              </a:rPr>
              <a:t>search to “Labeled for commercial use with modifications” under the “Usage </a:t>
            </a:r>
            <a:r>
              <a:rPr lang="en-US" sz="1100" dirty="0" smtClean="0">
                <a:solidFill>
                  <a:srgbClr val="7030A0"/>
                </a:solidFill>
              </a:rPr>
              <a:t>Rights”</a:t>
            </a:r>
          </a:p>
          <a:p>
            <a:r>
              <a:rPr lang="en-US" sz="1100" dirty="0" smtClean="0">
                <a:solidFill>
                  <a:srgbClr val="7030A0"/>
                </a:solidFill>
              </a:rPr>
              <a:t>Depending </a:t>
            </a:r>
            <a:r>
              <a:rPr lang="en-US" sz="1100" dirty="0">
                <a:solidFill>
                  <a:srgbClr val="7030A0"/>
                </a:solidFill>
              </a:rPr>
              <a:t>on the Copyright, some individuals may reserve the right to have their work attributed-can add web address line for web location to attribute work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579545" y="1456313"/>
            <a:ext cx="2438399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Traditional &amp; Technology Infused </a:t>
            </a:r>
            <a:r>
              <a:rPr lang="en-US" sz="1400" b="1" dirty="0" err="1"/>
              <a:t>Foldables</a:t>
            </a:r>
            <a:r>
              <a:rPr lang="en-US" sz="1400" b="1" dirty="0"/>
              <a:t> for the LOTE Classroom</a:t>
            </a:r>
          </a:p>
          <a:p>
            <a:pPr algn="ctr"/>
            <a:r>
              <a:rPr lang="en-US" sz="1800" dirty="0" smtClean="0">
                <a:latin typeface="Berylium" panose="02000000000000000000" pitchFamily="2" charset="0"/>
              </a:rPr>
              <a:t>Desiree </a:t>
            </a:r>
            <a:r>
              <a:rPr lang="en-US" sz="1800" dirty="0" smtClean="0">
                <a:latin typeface="Berylium" panose="02000000000000000000" pitchFamily="2" charset="0"/>
              </a:rPr>
              <a:t>Hanson</a:t>
            </a:r>
          </a:p>
          <a:p>
            <a:pPr algn="ctr"/>
            <a:r>
              <a:rPr lang="en-US" sz="1400" dirty="0">
                <a:latin typeface="Berylium" panose="02000000000000000000" pitchFamily="2" charset="0"/>
              </a:rPr>
              <a:t>Website: profehanson.weebly.com</a:t>
            </a:r>
          </a:p>
          <a:p>
            <a:pPr algn="ctr"/>
            <a:r>
              <a:rPr lang="en-US" sz="1400" dirty="0">
                <a:latin typeface="Berylium" panose="02000000000000000000" pitchFamily="2" charset="0"/>
              </a:rPr>
              <a:t>Blog: profehanson.weebly.com/blog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5257800" y="1524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0070C0"/>
                </a:solidFill>
              </a:rPr>
              <a:t>Insert-Clip Art: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7543800" y="22860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70C0"/>
                </a:solidFill>
              </a:rPr>
              <a:t>Insert-Shape/Text Box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5257800" y="24384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0070C0"/>
                </a:solidFill>
              </a:rPr>
              <a:t>Move Graphics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 rot="10800000">
            <a:off x="7696200" y="71628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0070C0"/>
                </a:solidFill>
              </a:rPr>
              <a:t>Insert-WordArt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 rot="10800000">
            <a:off x="0" y="71628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rgbClr val="0070C0"/>
                </a:solidFill>
              </a:rPr>
              <a:t>Duplicate Graphics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081" name="TextBox 10"/>
          <p:cNvSpPr txBox="1">
            <a:spLocks noChangeArrowheads="1"/>
          </p:cNvSpPr>
          <p:nvPr/>
        </p:nvSpPr>
        <p:spPr bwMode="auto">
          <a:xfrm rot="10800000">
            <a:off x="2667000" y="71628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0070C0"/>
                </a:solidFill>
              </a:rPr>
              <a:t>Rotate Graphics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73411" y="105032"/>
            <a:ext cx="25908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Manipulating 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Graphics 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 Office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/>
          <a:srcRect r="76240" b="84127"/>
          <a:stretch>
            <a:fillRect/>
          </a:stretch>
        </p:blipFill>
        <p:spPr bwMode="auto">
          <a:xfrm>
            <a:off x="5105400" y="533400"/>
            <a:ext cx="2362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ght Arrow 11"/>
          <p:cNvSpPr/>
          <p:nvPr/>
        </p:nvSpPr>
        <p:spPr>
          <a:xfrm rot="20610633">
            <a:off x="5361458" y="1084978"/>
            <a:ext cx="707910" cy="296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181600" y="1295400"/>
            <a:ext cx="2286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Click “Insert” Tab, then Click on “Clip Art” Icon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Search for image in “Search for:” box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Double click on desired image to insert </a:t>
            </a:r>
            <a:r>
              <a:rPr lang="en-US" sz="1200" dirty="0">
                <a:solidFill>
                  <a:srgbClr val="0070C0"/>
                </a:solidFill>
              </a:rPr>
              <a:t>.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7620000" y="1600200"/>
            <a:ext cx="228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Click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rgbClr val="7030A0"/>
                </a:solidFill>
              </a:rPr>
              <a:t>“Insert” Tab, then click on “Shapes” Icon or “Text Box” Icon</a:t>
            </a:r>
          </a:p>
          <a:p>
            <a:pPr marL="228600" indent="-228600">
              <a:buFont typeface="Arial" pitchFamily="34" charset="0"/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For both Shapes and Text box, “+” will appear.  Place cursor where you want symbol or text box to be (you can move it later) and drag to create symbol or text box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/>
          <a:srcRect r="71478" b="84127"/>
          <a:stretch>
            <a:fillRect/>
          </a:stretch>
        </p:blipFill>
        <p:spPr bwMode="auto">
          <a:xfrm>
            <a:off x="7620000" y="609600"/>
            <a:ext cx="2438400" cy="85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ight Arrow 15"/>
          <p:cNvSpPr/>
          <p:nvPr/>
        </p:nvSpPr>
        <p:spPr>
          <a:xfrm rot="21018346">
            <a:off x="8474164" y="1272133"/>
            <a:ext cx="649452" cy="244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8" cstate="print"/>
          <a:srcRect l="38750" t="23438" r="46250" b="60156"/>
          <a:stretch>
            <a:fillRect/>
          </a:stretch>
        </p:blipFill>
        <p:spPr bwMode="auto">
          <a:xfrm>
            <a:off x="8763000" y="3352800"/>
            <a:ext cx="533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8"/>
          <p:cNvSpPr txBox="1">
            <a:spLocks noChangeArrowheads="1"/>
          </p:cNvSpPr>
          <p:nvPr/>
        </p:nvSpPr>
        <p:spPr bwMode="auto">
          <a:xfrm rot="10800000">
            <a:off x="7467600" y="4648200"/>
            <a:ext cx="243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7030A0"/>
                </a:solidFill>
              </a:rPr>
              <a:t>1)Click on “Insert” Tab, then “WordArt” Icon</a:t>
            </a:r>
          </a:p>
          <a:p>
            <a:r>
              <a:rPr lang="en-US" sz="1200" dirty="0" smtClean="0">
                <a:solidFill>
                  <a:srgbClr val="7030A0"/>
                </a:solidFill>
              </a:rPr>
              <a:t>2)Click font style and a Text Box will appear indicating where to type your text in the WordArt style chosen.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9" cstate="print"/>
          <a:srcRect l="33439" t="2358" r="44974" b="85715"/>
          <a:stretch>
            <a:fillRect/>
          </a:stretch>
        </p:blipFill>
        <p:spPr bwMode="auto">
          <a:xfrm rot="10800000">
            <a:off x="7620000" y="6019800"/>
            <a:ext cx="2286000" cy="93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ight Arrow 19"/>
          <p:cNvSpPr/>
          <p:nvPr/>
        </p:nvSpPr>
        <p:spPr>
          <a:xfrm rot="9025054">
            <a:off x="8869350" y="6198607"/>
            <a:ext cx="481509" cy="249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10" cstate="print"/>
          <a:srcRect l="39375" t="21094" r="18750" b="64844"/>
          <a:stretch>
            <a:fillRect/>
          </a:stretch>
        </p:blipFill>
        <p:spPr bwMode="auto">
          <a:xfrm rot="10800000">
            <a:off x="7620000" y="4038600"/>
            <a:ext cx="2209800" cy="57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7"/>
          <p:cNvSpPr txBox="1">
            <a:spLocks noChangeArrowheads="1"/>
          </p:cNvSpPr>
          <p:nvPr/>
        </p:nvSpPr>
        <p:spPr bwMode="auto">
          <a:xfrm rot="10800000">
            <a:off x="5257800" y="72390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0070C0"/>
                </a:solidFill>
              </a:rPr>
              <a:t>Resize Graphics</a:t>
            </a:r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 rot="10800000">
            <a:off x="5334000" y="60198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0070C0"/>
                </a:solidFill>
              </a:rPr>
              <a:t>Flip Graphics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5105400" y="2743200"/>
            <a:ext cx="2286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Click in the middle of the graphic. 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When the cursor turns to crosshairs, click and drag to the new location.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5" name="TextBox 5"/>
          <p:cNvSpPr txBox="1">
            <a:spLocks noChangeArrowheads="1"/>
          </p:cNvSpPr>
          <p:nvPr/>
        </p:nvSpPr>
        <p:spPr bwMode="auto">
          <a:xfrm rot="10800000">
            <a:off x="5181600" y="6248400"/>
            <a:ext cx="2286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Click graphic, then click a corner handle.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With mouse button</a:t>
            </a:r>
          </a:p>
          <a:p>
            <a:pPr marL="228600" indent="-228600"/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 pressed, drag corner in or </a:t>
            </a:r>
          </a:p>
          <a:p>
            <a:pPr marL="228600" indent="-228600"/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out.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6" name="TextBox 5"/>
          <p:cNvSpPr txBox="1">
            <a:spLocks noChangeArrowheads="1"/>
          </p:cNvSpPr>
          <p:nvPr/>
        </p:nvSpPr>
        <p:spPr bwMode="auto">
          <a:xfrm rot="10800000">
            <a:off x="5181600" y="4343400"/>
            <a:ext cx="2286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Click graphic and click on corner handle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Drag the handle straight across, all the way past the opposite corner handle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Once cursor passes the opposite corner handle, the graphic will flip,</a:t>
            </a:r>
          </a:p>
          <a:p>
            <a:pPr marL="228600" indent="-228600"/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      release mouse. 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7" name="TextBox 5"/>
          <p:cNvSpPr txBox="1">
            <a:spLocks noChangeArrowheads="1"/>
          </p:cNvSpPr>
          <p:nvPr/>
        </p:nvSpPr>
        <p:spPr bwMode="auto">
          <a:xfrm rot="10800000">
            <a:off x="2590800" y="5257800"/>
            <a:ext cx="2286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Click graphic, move the cursor over the green handle.</a:t>
            </a:r>
          </a:p>
          <a:p>
            <a:pPr marL="228600" indent="-228600">
              <a:buAutoNum type="arabicParenR"/>
            </a:pPr>
            <a:endParaRPr lang="en-US" sz="1200" dirty="0">
              <a:solidFill>
                <a:srgbClr val="7030A0"/>
              </a:solidFill>
            </a:endParaRPr>
          </a:p>
          <a:p>
            <a:pPr marL="228600" indent="-228600">
              <a:buAutoNum type="arabicParenR"/>
            </a:pPr>
            <a:endParaRPr lang="en-US" sz="1200" dirty="0" smtClean="0">
              <a:solidFill>
                <a:srgbClr val="7030A0"/>
              </a:solidFill>
            </a:endParaRP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Hold the button down while moving in a circular direction. 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Release the mouse button when the graphic is in the desired position. 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28" name="TextBox 5"/>
          <p:cNvSpPr txBox="1">
            <a:spLocks noChangeArrowheads="1"/>
          </p:cNvSpPr>
          <p:nvPr/>
        </p:nvSpPr>
        <p:spPr bwMode="auto">
          <a:xfrm rot="10800000">
            <a:off x="228600" y="5105400"/>
            <a:ext cx="2286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</a:rPr>
              <a:t>Click on the graphic then release the mouse button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Hold down the CTRL (control) key on keyboard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Click on the graphic – the cursor should have a plus sign on it.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Drag the graphic over slightly.</a:t>
            </a:r>
          </a:p>
          <a:p>
            <a:pPr marL="228600" indent="-228600">
              <a:buAutoNum type="arabicParenR"/>
            </a:pPr>
            <a:r>
              <a:rPr lang="en-US" sz="1200" dirty="0" smtClean="0">
                <a:solidFill>
                  <a:srgbClr val="7030A0"/>
                </a:solidFill>
                <a:latin typeface="Calibri" pitchFamily="34" charset="0"/>
              </a:rPr>
              <a:t>Release the mouse button and then release the CTRL key. </a:t>
            </a:r>
            <a:endParaRPr lang="en-US" sz="1200" dirty="0">
              <a:latin typeface="Calibri" pitchFamily="34" charset="0"/>
            </a:endParaRPr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0800000">
            <a:off x="5105400" y="6096000"/>
            <a:ext cx="566964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Straight Arrow Connector 34"/>
          <p:cNvCxnSpPr/>
          <p:nvPr/>
        </p:nvCxnSpPr>
        <p:spPr>
          <a:xfrm rot="5400000" flipH="1">
            <a:off x="5664368" y="6680031"/>
            <a:ext cx="253663" cy="304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86" name="Picture 14" descr="C:\Documents and Settings\Desiree Hanson\Local Settings\Temporary Internet Files\Content.IE5\B3FSSHQ9\MC900240939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10800000" flipH="1">
            <a:off x="6248400" y="3962400"/>
            <a:ext cx="420281" cy="457200"/>
          </a:xfrm>
          <a:prstGeom prst="rect">
            <a:avLst/>
          </a:prstGeom>
          <a:noFill/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5562600" y="3962400"/>
            <a:ext cx="5905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Arrow Connector 40"/>
          <p:cNvCxnSpPr/>
          <p:nvPr/>
        </p:nvCxnSpPr>
        <p:spPr>
          <a:xfrm flipV="1">
            <a:off x="5181600" y="4267200"/>
            <a:ext cx="316087" cy="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2971800" y="6248400"/>
            <a:ext cx="457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2590800" y="4038600"/>
            <a:ext cx="6477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67200" y="4038600"/>
            <a:ext cx="657225" cy="92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rot="10800000">
            <a:off x="228600" y="4038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Arrow Connector 51"/>
          <p:cNvCxnSpPr/>
          <p:nvPr/>
        </p:nvCxnSpPr>
        <p:spPr>
          <a:xfrm>
            <a:off x="381000" y="5029200"/>
            <a:ext cx="304800" cy="15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743200" y="4648200"/>
            <a:ext cx="310444" cy="33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76600" y="4114800"/>
            <a:ext cx="314325" cy="33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419600" y="4800600"/>
            <a:ext cx="28222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6" name="Straight Connector 65"/>
          <p:cNvCxnSpPr/>
          <p:nvPr/>
        </p:nvCxnSpPr>
        <p:spPr>
          <a:xfrm rot="10800000">
            <a:off x="3505200" y="43434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2743200" y="4648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3098" idx="0"/>
            <a:endCxn id="3098" idx="0"/>
          </p:cNvCxnSpPr>
          <p:nvPr/>
        </p:nvCxnSpPr>
        <p:spPr>
          <a:xfrm rot="5400000" flipH="1" flipV="1">
            <a:off x="4560711" y="4800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086600" y="2970551"/>
            <a:ext cx="357341" cy="36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7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378" y="3386454"/>
            <a:ext cx="1036321" cy="3994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77667" y="3451086"/>
            <a:ext cx="1473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@</a:t>
            </a:r>
            <a:r>
              <a:rPr lang="en-US" sz="1400" dirty="0" err="1" smtClean="0"/>
              <a:t>ProfeHanson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440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Owner</dc:creator>
  <cp:lastModifiedBy>aisd</cp:lastModifiedBy>
  <cp:revision>24</cp:revision>
  <cp:lastPrinted>2009-02-19T22:46:15Z</cp:lastPrinted>
  <dcterms:created xsi:type="dcterms:W3CDTF">2007-10-23T02:04:32Z</dcterms:created>
  <dcterms:modified xsi:type="dcterms:W3CDTF">2014-01-22T05:08:33Z</dcterms:modified>
</cp:coreProperties>
</file>