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7" r:id="rId3"/>
    <p:sldId id="268" r:id="rId4"/>
    <p:sldId id="269" r:id="rId5"/>
    <p:sldId id="257" r:id="rId6"/>
    <p:sldId id="258" r:id="rId7"/>
    <p:sldId id="271" r:id="rId8"/>
    <p:sldId id="259" r:id="rId9"/>
    <p:sldId id="272" r:id="rId10"/>
    <p:sldId id="263" r:id="rId11"/>
    <p:sldId id="260" r:id="rId12"/>
    <p:sldId id="265" r:id="rId13"/>
    <p:sldId id="266" r:id="rId14"/>
    <p:sldId id="261" r:id="rId15"/>
    <p:sldId id="262" r:id="rId16"/>
    <p:sldId id="264"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7525F-5C05-426F-847D-BBBE8F05942F}" type="datetimeFigureOut">
              <a:rPr lang="en-US" smtClean="0"/>
              <a:t>5/6/2014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FB2AD-6393-40E7-9ECA-7C39E690FBBD}" type="slidenum">
              <a:rPr lang="en-US" smtClean="0"/>
              <a:t>‹#›</a:t>
            </a:fld>
            <a:endParaRPr lang="en-US"/>
          </a:p>
        </p:txBody>
      </p:sp>
    </p:spTree>
    <p:extLst>
      <p:ext uri="{BB962C8B-B14F-4D97-AF65-F5344CB8AC3E}">
        <p14:creationId xmlns:p14="http://schemas.microsoft.com/office/powerpoint/2010/main" val="113743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Assign Topics - The learning unit is divided into four topics and each student on the team is assigned one topic. For teams of five, two students are assigned one topic and instructed to work together. For three member teams, only three topics are assigned and the members learn the fourth from another team.</a:t>
            </a:r>
            <a:endParaRPr lang="en-US" dirty="0"/>
          </a:p>
        </p:txBody>
      </p:sp>
      <p:sp>
        <p:nvSpPr>
          <p:cNvPr id="4" name="Slide Number Placeholder 3"/>
          <p:cNvSpPr>
            <a:spLocks noGrp="1"/>
          </p:cNvSpPr>
          <p:nvPr>
            <p:ph type="sldNum" sz="quarter" idx="10"/>
          </p:nvPr>
        </p:nvSpPr>
        <p:spPr/>
        <p:txBody>
          <a:bodyPr/>
          <a:lstStyle/>
          <a:p>
            <a:fld id="{933FB2AD-6393-40E7-9ECA-7C39E690FBBD}" type="slidenum">
              <a:rPr lang="en-US" smtClean="0"/>
              <a:t>5</a:t>
            </a:fld>
            <a:endParaRPr lang="en-US"/>
          </a:p>
        </p:txBody>
      </p:sp>
    </p:spTree>
    <p:extLst>
      <p:ext uri="{BB962C8B-B14F-4D97-AF65-F5344CB8AC3E}">
        <p14:creationId xmlns:p14="http://schemas.microsoft.com/office/powerpoint/2010/main" val="137884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info: http://www.uscis.gov/humanitarian/refugees-asylum/asylum/obtaining-asylum-united-states</a:t>
            </a:r>
            <a:endParaRPr lang="en-US" dirty="0"/>
          </a:p>
        </p:txBody>
      </p:sp>
      <p:sp>
        <p:nvSpPr>
          <p:cNvPr id="4" name="Slide Number Placeholder 3"/>
          <p:cNvSpPr>
            <a:spLocks noGrp="1"/>
          </p:cNvSpPr>
          <p:nvPr>
            <p:ph type="sldNum" sz="quarter" idx="10"/>
          </p:nvPr>
        </p:nvSpPr>
        <p:spPr/>
        <p:txBody>
          <a:bodyPr/>
          <a:lstStyle/>
          <a:p>
            <a:fld id="{933FB2AD-6393-40E7-9ECA-7C39E690FBBD}" type="slidenum">
              <a:rPr lang="en-US" smtClean="0"/>
              <a:t>15</a:t>
            </a:fld>
            <a:endParaRPr lang="en-US"/>
          </a:p>
        </p:txBody>
      </p:sp>
    </p:spTree>
    <p:extLst>
      <p:ext uri="{BB962C8B-B14F-4D97-AF65-F5344CB8AC3E}">
        <p14:creationId xmlns:p14="http://schemas.microsoft.com/office/powerpoint/2010/main" val="2061976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http://www.immihelp.com/gc/asylum.html</a:t>
            </a:r>
            <a:endParaRPr lang="en-US" dirty="0"/>
          </a:p>
        </p:txBody>
      </p:sp>
      <p:sp>
        <p:nvSpPr>
          <p:cNvPr id="4" name="Slide Number Placeholder 3"/>
          <p:cNvSpPr>
            <a:spLocks noGrp="1"/>
          </p:cNvSpPr>
          <p:nvPr>
            <p:ph type="sldNum" sz="quarter" idx="10"/>
          </p:nvPr>
        </p:nvSpPr>
        <p:spPr/>
        <p:txBody>
          <a:bodyPr/>
          <a:lstStyle/>
          <a:p>
            <a:fld id="{933FB2AD-6393-40E7-9ECA-7C39E690FBBD}" type="slidenum">
              <a:rPr lang="en-US" smtClean="0"/>
              <a:t>16</a:t>
            </a:fld>
            <a:endParaRPr lang="en-US"/>
          </a:p>
        </p:txBody>
      </p:sp>
    </p:spTree>
    <p:extLst>
      <p:ext uri="{BB962C8B-B14F-4D97-AF65-F5344CB8AC3E}">
        <p14:creationId xmlns:p14="http://schemas.microsoft.com/office/powerpoint/2010/main" val="2655227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E5CA2CB-AFAD-49E4-940A-C6F23FB173A6}" type="datetimeFigureOut">
              <a:rPr lang="en-US" smtClean="0"/>
              <a:t>5/6/2014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7464900-7FCE-4539-9BB6-7DB8F0A41AA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CA2CB-AFAD-49E4-940A-C6F23FB173A6}"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CA2CB-AFAD-49E4-940A-C6F23FB173A6}"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5CA2CB-AFAD-49E4-940A-C6F23FB173A6}"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CA2CB-AFAD-49E4-940A-C6F23FB173A6}" type="datetimeFigureOut">
              <a:rPr lang="en-US" smtClean="0"/>
              <a:t>5/6/2014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5CA2CB-AFAD-49E4-940A-C6F23FB173A6}" type="datetimeFigureOut">
              <a:rPr lang="en-US" smtClean="0"/>
              <a:t>5/6/2014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64900-7FCE-4539-9BB6-7DB8F0A41AA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5CA2CB-AFAD-49E4-940A-C6F23FB173A6}" type="datetimeFigureOut">
              <a:rPr lang="en-US" smtClean="0"/>
              <a:t>5/6/2014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5CA2CB-AFAD-49E4-940A-C6F23FB173A6}" type="datetimeFigureOut">
              <a:rPr lang="en-US" smtClean="0"/>
              <a:t>5/6/2014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CA2CB-AFAD-49E4-940A-C6F23FB173A6}" type="datetimeFigureOut">
              <a:rPr lang="en-US" smtClean="0"/>
              <a:t>5/6/2014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E5CA2CB-AFAD-49E4-940A-C6F23FB173A6}" type="datetimeFigureOut">
              <a:rPr lang="en-US" smtClean="0"/>
              <a:t>5/6/2014</a:t>
            </a:fld>
            <a:endParaRPr lang="en-US"/>
          </a:p>
        </p:txBody>
      </p:sp>
      <p:sp>
        <p:nvSpPr>
          <p:cNvPr id="7" name="Slide Number Placeholder 6"/>
          <p:cNvSpPr>
            <a:spLocks noGrp="1"/>
          </p:cNvSpPr>
          <p:nvPr>
            <p:ph type="sldNum" sz="quarter" idx="12"/>
          </p:nvPr>
        </p:nvSpPr>
        <p:spPr/>
        <p:txBody>
          <a:bodyPr/>
          <a:lstStyle/>
          <a:p>
            <a:fld id="{37464900-7FCE-4539-9BB6-7DB8F0A41AA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CA2CB-AFAD-49E4-940A-C6F23FB173A6}" type="datetimeFigureOut">
              <a:rPr lang="en-US" smtClean="0"/>
              <a:t>5/6/2014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7464900-7FCE-4539-9BB6-7DB8F0A41A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E5CA2CB-AFAD-49E4-940A-C6F23FB173A6}" type="datetimeFigureOut">
              <a:rPr lang="en-US" smtClean="0"/>
              <a:t>5/6/2014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7464900-7FCE-4539-9BB6-7DB8F0A41A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wmf"/><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11.wmf"/><Relationship Id="rId5" Type="http://schemas.openxmlformats.org/officeDocument/2006/relationships/image" Target="../media/image10.jpeg"/><Relationship Id="rId10" Type="http://schemas.openxmlformats.org/officeDocument/2006/relationships/image" Target="../media/image15.wmf"/><Relationship Id="rId4" Type="http://schemas.openxmlformats.org/officeDocument/2006/relationships/image" Target="../media/image9.jpe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hyperlink" Target="http://www.uscis.gov/node/41218"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Industrialization" TargetMode="Externa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hyperlink" Target="http://en.wikipedia.org/wiki/Povert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3.xml"/><Relationship Id="rId1" Type="http://schemas.openxmlformats.org/officeDocument/2006/relationships/tags" Target="../tags/tag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3428" y="762000"/>
            <a:ext cx="7024744" cy="1143000"/>
          </a:xfrm>
        </p:spPr>
        <p:txBody>
          <a:bodyPr>
            <a:normAutofit fontScale="90000"/>
          </a:bodyPr>
          <a:lstStyle/>
          <a:p>
            <a:pPr algn="ctr"/>
            <a:r>
              <a:rPr lang="es-MX" dirty="0"/>
              <a:t>¡</a:t>
            </a:r>
            <a:r>
              <a:rPr lang="en-US" dirty="0" err="1" smtClean="0"/>
              <a:t>Bienvenidos</a:t>
            </a:r>
            <a:r>
              <a:rPr lang="en-US" dirty="0" smtClean="0"/>
              <a:t>! </a:t>
            </a:r>
            <a:r>
              <a:rPr lang="en-US" dirty="0" err="1" smtClean="0"/>
              <a:t>Feliz</a:t>
            </a:r>
            <a:r>
              <a:rPr lang="en-US" dirty="0" smtClean="0"/>
              <a:t> </a:t>
            </a:r>
            <a:r>
              <a:rPr lang="en-US" dirty="0" err="1" smtClean="0"/>
              <a:t>Regreso</a:t>
            </a:r>
            <a:r>
              <a:rPr lang="en-US" dirty="0"/>
              <a:t/>
            </a:r>
            <a:br>
              <a:rPr lang="en-US" dirty="0"/>
            </a:br>
            <a:r>
              <a:rPr lang="en-US" dirty="0" smtClean="0"/>
              <a:t>Hoy </a:t>
            </a:r>
            <a:r>
              <a:rPr lang="en-US" dirty="0" err="1" smtClean="0"/>
              <a:t>es</a:t>
            </a:r>
            <a:r>
              <a:rPr lang="en-US" dirty="0" smtClean="0"/>
              <a:t> </a:t>
            </a:r>
            <a:r>
              <a:rPr lang="en-US" dirty="0" err="1" smtClean="0"/>
              <a:t>lunes</a:t>
            </a:r>
            <a:r>
              <a:rPr lang="en-US" dirty="0" smtClean="0"/>
              <a:t>, el 17 de </a:t>
            </a:r>
            <a:r>
              <a:rPr lang="en-US" dirty="0" err="1" smtClean="0"/>
              <a:t>marzo</a:t>
            </a:r>
            <a:endParaRPr lang="en-US" dirty="0"/>
          </a:p>
        </p:txBody>
      </p:sp>
      <p:sp>
        <p:nvSpPr>
          <p:cNvPr id="5" name="Content Placeholder 4"/>
          <p:cNvSpPr>
            <a:spLocks noGrp="1"/>
          </p:cNvSpPr>
          <p:nvPr>
            <p:ph idx="1"/>
          </p:nvPr>
        </p:nvSpPr>
        <p:spPr>
          <a:xfrm>
            <a:off x="685800" y="2133600"/>
            <a:ext cx="7848600" cy="9906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2800" dirty="0" err="1" smtClean="0"/>
              <a:t>Agarra</a:t>
            </a:r>
            <a:r>
              <a:rPr lang="en-US" sz="2800" dirty="0" smtClean="0"/>
              <a:t> </a:t>
            </a:r>
            <a:r>
              <a:rPr lang="en-US" sz="2800" dirty="0" err="1" smtClean="0"/>
              <a:t>una</a:t>
            </a:r>
            <a:r>
              <a:rPr lang="en-US" sz="2800" dirty="0" smtClean="0"/>
              <a:t> </a:t>
            </a:r>
            <a:r>
              <a:rPr lang="en-US" sz="2800" dirty="0" err="1" smtClean="0"/>
              <a:t>hoja</a:t>
            </a:r>
            <a:r>
              <a:rPr lang="en-US" sz="2800" dirty="0" smtClean="0"/>
              <a:t> de </a:t>
            </a:r>
            <a:r>
              <a:rPr lang="en-US" sz="2800" dirty="0" err="1" smtClean="0"/>
              <a:t>calentamientos</a:t>
            </a:r>
            <a:r>
              <a:rPr lang="en-US" sz="2800" dirty="0" smtClean="0"/>
              <a:t> y </a:t>
            </a:r>
            <a:r>
              <a:rPr lang="en-US" sz="2800" dirty="0" err="1" smtClean="0"/>
              <a:t>una</a:t>
            </a:r>
            <a:r>
              <a:rPr lang="en-US" sz="2800" dirty="0" smtClean="0"/>
              <a:t> p</a:t>
            </a:r>
            <a:r>
              <a:rPr lang="es-MX" sz="2800" dirty="0" smtClean="0"/>
              <a:t>á</a:t>
            </a:r>
            <a:r>
              <a:rPr lang="en-US" sz="2800" dirty="0" err="1" smtClean="0"/>
              <a:t>gina</a:t>
            </a:r>
            <a:r>
              <a:rPr lang="en-US" sz="2800" dirty="0" smtClean="0"/>
              <a:t> de </a:t>
            </a:r>
            <a:r>
              <a:rPr lang="en-US" sz="2800" dirty="0" err="1" smtClean="0"/>
              <a:t>estampas</a:t>
            </a:r>
            <a:r>
              <a:rPr lang="en-US" sz="2800" dirty="0" smtClean="0"/>
              <a:t> de la mesa. </a:t>
            </a:r>
            <a:endParaRPr lang="en-US" sz="2800" dirty="0"/>
          </a:p>
        </p:txBody>
      </p:sp>
      <p:sp>
        <p:nvSpPr>
          <p:cNvPr id="6" name="TextBox 5"/>
          <p:cNvSpPr txBox="1"/>
          <p:nvPr/>
        </p:nvSpPr>
        <p:spPr>
          <a:xfrm>
            <a:off x="4419600" y="3657600"/>
            <a:ext cx="411480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err="1" smtClean="0"/>
              <a:t>Tarea</a:t>
            </a:r>
            <a:r>
              <a:rPr lang="en-US" b="1" dirty="0" smtClean="0"/>
              <a:t>: </a:t>
            </a:r>
          </a:p>
          <a:p>
            <a:pPr algn="ctr"/>
            <a:r>
              <a:rPr lang="en-US" dirty="0" err="1" smtClean="0"/>
              <a:t>Quizlet</a:t>
            </a:r>
            <a:r>
              <a:rPr lang="en-US" dirty="0" smtClean="0"/>
              <a:t> Learn Mode– Esperanza</a:t>
            </a:r>
          </a:p>
          <a:p>
            <a:pPr algn="ctr"/>
            <a:r>
              <a:rPr lang="en-US" dirty="0" err="1" smtClean="0"/>
              <a:t>Entr</a:t>
            </a:r>
            <a:r>
              <a:rPr lang="es-MX" dirty="0" err="1" smtClean="0"/>
              <a:t>égala</a:t>
            </a:r>
            <a:r>
              <a:rPr lang="es-MX" dirty="0" smtClean="0"/>
              <a:t> el viernes</a:t>
            </a:r>
            <a:endParaRPr lang="en-US" dirty="0" smtClean="0"/>
          </a:p>
          <a:p>
            <a:pPr algn="ctr"/>
            <a:r>
              <a:rPr lang="en-US" dirty="0" smtClean="0"/>
              <a:t>Congratulations screen for Android/Computer, 0 Unknown screen for iPhone/iPad</a:t>
            </a:r>
            <a:endParaRPr lang="en-US" dirty="0"/>
          </a:p>
        </p:txBody>
      </p:sp>
      <p:sp>
        <p:nvSpPr>
          <p:cNvPr id="7" name="TextBox 6"/>
          <p:cNvSpPr txBox="1"/>
          <p:nvPr/>
        </p:nvSpPr>
        <p:spPr>
          <a:xfrm>
            <a:off x="816429" y="3886200"/>
            <a:ext cx="3429000"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b="1" dirty="0" smtClean="0"/>
              <a:t>Hoy: </a:t>
            </a:r>
          </a:p>
          <a:p>
            <a:pPr algn="ctr"/>
            <a:r>
              <a:rPr lang="en-US" dirty="0" err="1" smtClean="0"/>
              <a:t>Repaso</a:t>
            </a:r>
            <a:r>
              <a:rPr lang="en-US" dirty="0" smtClean="0"/>
              <a:t> de cap</a:t>
            </a:r>
            <a:r>
              <a:rPr lang="es-MX" dirty="0" smtClean="0"/>
              <a:t>í</a:t>
            </a:r>
            <a:r>
              <a:rPr lang="en-US" dirty="0" err="1" smtClean="0"/>
              <a:t>tulos</a:t>
            </a:r>
            <a:r>
              <a:rPr lang="en-US" dirty="0" smtClean="0"/>
              <a:t> 1-7</a:t>
            </a:r>
          </a:p>
          <a:p>
            <a:pPr algn="ctr"/>
            <a:r>
              <a:rPr lang="en-US" dirty="0" smtClean="0"/>
              <a:t>Lee cap</a:t>
            </a:r>
            <a:r>
              <a:rPr lang="es-MX" dirty="0" smtClean="0"/>
              <a:t>í</a:t>
            </a:r>
            <a:r>
              <a:rPr lang="en-US" dirty="0" err="1" smtClean="0"/>
              <a:t>tulo</a:t>
            </a:r>
            <a:r>
              <a:rPr lang="en-US" dirty="0" smtClean="0"/>
              <a:t> 8 &amp; 9</a:t>
            </a:r>
            <a:endParaRPr lang="en-US" dirty="0"/>
          </a:p>
        </p:txBody>
      </p:sp>
      <p:sp>
        <p:nvSpPr>
          <p:cNvPr id="8" name="TextBox 7"/>
          <p:cNvSpPr txBox="1"/>
          <p:nvPr/>
        </p:nvSpPr>
        <p:spPr>
          <a:xfrm>
            <a:off x="1295400" y="5562600"/>
            <a:ext cx="6400800" cy="923330"/>
          </a:xfrm>
          <a:prstGeom prst="rect">
            <a:avLst/>
          </a:prstGeom>
          <a:solidFill>
            <a:srgbClr val="FFFF00"/>
          </a:solidFill>
        </p:spPr>
        <p:txBody>
          <a:bodyPr wrap="square" rtlCol="0">
            <a:spAutoFit/>
          </a:bodyPr>
          <a:lstStyle/>
          <a:p>
            <a:pPr algn="ctr"/>
            <a:r>
              <a:rPr lang="en-US" dirty="0" err="1" smtClean="0"/>
              <a:t>Fecha</a:t>
            </a:r>
            <a:r>
              <a:rPr lang="en-US" dirty="0" smtClean="0"/>
              <a:t> </a:t>
            </a:r>
            <a:r>
              <a:rPr lang="en-US" dirty="0" err="1" smtClean="0"/>
              <a:t>Importante</a:t>
            </a:r>
            <a:r>
              <a:rPr lang="en-US" dirty="0" smtClean="0"/>
              <a:t>: </a:t>
            </a:r>
            <a:r>
              <a:rPr lang="en-US" dirty="0" err="1" smtClean="0"/>
              <a:t>Pruebita</a:t>
            </a:r>
            <a:r>
              <a:rPr lang="en-US" dirty="0" smtClean="0"/>
              <a:t> de Esperanza </a:t>
            </a:r>
            <a:r>
              <a:rPr lang="en-US" dirty="0" err="1" smtClean="0"/>
              <a:t>martes</a:t>
            </a:r>
            <a:r>
              <a:rPr lang="en-US" dirty="0" smtClean="0"/>
              <a:t>, el 25</a:t>
            </a:r>
          </a:p>
          <a:p>
            <a:pPr marL="285750" indent="-285750">
              <a:buFont typeface="Arial" panose="020B0604020202020204" pitchFamily="34" charset="0"/>
              <a:buChar char="•"/>
            </a:pPr>
            <a:r>
              <a:rPr lang="en-US" dirty="0" err="1" smtClean="0"/>
              <a:t>Vocabulario</a:t>
            </a:r>
            <a:endParaRPr lang="en-US" dirty="0" smtClean="0"/>
          </a:p>
          <a:p>
            <a:pPr marL="285750" indent="-285750">
              <a:buFont typeface="Arial" panose="020B0604020202020204" pitchFamily="34" charset="0"/>
              <a:buChar char="•"/>
            </a:pPr>
            <a:r>
              <a:rPr lang="en-US" dirty="0" err="1" smtClean="0"/>
              <a:t>Detalles</a:t>
            </a:r>
            <a:r>
              <a:rPr lang="en-US" dirty="0" smtClean="0"/>
              <a:t> de </a:t>
            </a:r>
            <a:r>
              <a:rPr lang="en-US" dirty="0" err="1" smtClean="0"/>
              <a:t>todos</a:t>
            </a:r>
            <a:r>
              <a:rPr lang="en-US" dirty="0" smtClean="0"/>
              <a:t> los cap</a:t>
            </a:r>
            <a:r>
              <a:rPr lang="es-MX" dirty="0" smtClean="0"/>
              <a:t>í</a:t>
            </a:r>
            <a:r>
              <a:rPr lang="en-US" dirty="0" err="1" smtClean="0"/>
              <a:t>tulos</a:t>
            </a:r>
            <a:endParaRPr lang="en-US" dirty="0"/>
          </a:p>
        </p:txBody>
      </p:sp>
      <p:sp>
        <p:nvSpPr>
          <p:cNvPr id="2" name="TextBox 1"/>
          <p:cNvSpPr txBox="1"/>
          <p:nvPr/>
        </p:nvSpPr>
        <p:spPr>
          <a:xfrm>
            <a:off x="7010400" y="175957"/>
            <a:ext cx="990600" cy="369332"/>
          </a:xfrm>
          <a:prstGeom prst="rect">
            <a:avLst/>
          </a:prstGeom>
          <a:noFill/>
        </p:spPr>
        <p:txBody>
          <a:bodyPr wrap="square" rtlCol="0">
            <a:spAutoFit/>
          </a:bodyPr>
          <a:lstStyle/>
          <a:p>
            <a:r>
              <a:rPr lang="en-US" dirty="0" err="1" smtClean="0"/>
              <a:t>Día</a:t>
            </a:r>
            <a:r>
              <a:rPr lang="en-US" dirty="0" smtClean="0"/>
              <a:t> A</a:t>
            </a:r>
            <a:endParaRPr lang="en-US" dirty="0"/>
          </a:p>
        </p:txBody>
      </p:sp>
    </p:spTree>
    <p:custDataLst>
      <p:tags r:id="rId1"/>
    </p:custDataLst>
    <p:extLst>
      <p:ext uri="{BB962C8B-B14F-4D97-AF65-F5344CB8AC3E}">
        <p14:creationId xmlns:p14="http://schemas.microsoft.com/office/powerpoint/2010/main" val="4207068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286000"/>
            <a:ext cx="3313355" cy="1702160"/>
          </a:xfrm>
        </p:spPr>
        <p:txBody>
          <a:bodyPr>
            <a:normAutofit fontScale="90000"/>
          </a:bodyPr>
          <a:lstStyle/>
          <a:p>
            <a:r>
              <a:rPr lang="en-US" dirty="0" err="1" smtClean="0"/>
              <a:t>Repaso</a:t>
            </a:r>
            <a:r>
              <a:rPr lang="en-US" dirty="0" smtClean="0"/>
              <a:t> del </a:t>
            </a:r>
            <a:r>
              <a:rPr lang="en-US" dirty="0" err="1" smtClean="0"/>
              <a:t>vocabulario</a:t>
            </a:r>
            <a:r>
              <a:rPr lang="en-US" dirty="0" smtClean="0"/>
              <a:t> de </a:t>
            </a:r>
            <a:r>
              <a:rPr lang="en-US" dirty="0"/>
              <a:t>Cap</a:t>
            </a:r>
            <a:r>
              <a:rPr lang="es-MX" dirty="0"/>
              <a:t>í</a:t>
            </a:r>
            <a:r>
              <a:rPr lang="en-US" dirty="0" err="1"/>
              <a:t>tulos</a:t>
            </a:r>
            <a:r>
              <a:rPr lang="en-US" dirty="0"/>
              <a:t> </a:t>
            </a:r>
            <a:r>
              <a:rPr lang="en-US" dirty="0" smtClean="0"/>
              <a:t>1-7</a:t>
            </a:r>
            <a:endParaRPr lang="en-US" dirty="0"/>
          </a:p>
        </p:txBody>
      </p:sp>
      <p:sp>
        <p:nvSpPr>
          <p:cNvPr id="3" name="Subtitle 2"/>
          <p:cNvSpPr>
            <a:spLocks noGrp="1"/>
          </p:cNvSpPr>
          <p:nvPr>
            <p:ph type="subTitle" idx="1"/>
          </p:nvPr>
        </p:nvSpPr>
        <p:spPr>
          <a:xfrm>
            <a:off x="4733365" y="3962400"/>
            <a:ext cx="3309803" cy="2133600"/>
          </a:xfrm>
        </p:spPr>
        <p:txBody>
          <a:bodyPr>
            <a:normAutofit/>
          </a:bodyPr>
          <a:lstStyle/>
          <a:p>
            <a:pPr marL="285750" indent="-285750">
              <a:buFont typeface="Arial" pitchFamily="34" charset="0"/>
              <a:buChar char="•"/>
            </a:pPr>
            <a:r>
              <a:rPr lang="en-US" dirty="0" err="1" smtClean="0"/>
              <a:t>Muéstrenme</a:t>
            </a:r>
            <a:r>
              <a:rPr lang="en-US" dirty="0" smtClean="0"/>
              <a:t> </a:t>
            </a:r>
            <a:r>
              <a:rPr lang="en-US" dirty="0" err="1" smtClean="0"/>
              <a:t>las</a:t>
            </a:r>
            <a:r>
              <a:rPr lang="en-US" dirty="0" smtClean="0"/>
              <a:t> </a:t>
            </a:r>
            <a:r>
              <a:rPr lang="en-US" dirty="0" err="1" smtClean="0"/>
              <a:t>palabras</a:t>
            </a:r>
            <a:endParaRPr lang="en-US" dirty="0" smtClean="0"/>
          </a:p>
          <a:p>
            <a:pPr marL="285750" indent="-285750">
              <a:buFont typeface="Arial" pitchFamily="34" charset="0"/>
              <a:buChar char="•"/>
            </a:pPr>
            <a:endParaRPr lang="en-US" dirty="0"/>
          </a:p>
          <a:p>
            <a:pPr marL="285750" indent="-285750">
              <a:buFont typeface="Arial" pitchFamily="34" charset="0"/>
              <a:buChar char="•"/>
            </a:pPr>
            <a:r>
              <a:rPr lang="en-US" dirty="0" err="1" smtClean="0"/>
              <a:t>Repaso</a:t>
            </a:r>
            <a:r>
              <a:rPr lang="en-US" dirty="0" smtClean="0"/>
              <a:t> con </a:t>
            </a:r>
            <a:r>
              <a:rPr lang="en-US" dirty="0" err="1" smtClean="0"/>
              <a:t>tu</a:t>
            </a:r>
            <a:r>
              <a:rPr lang="en-US" dirty="0" smtClean="0"/>
              <a:t> </a:t>
            </a:r>
            <a:r>
              <a:rPr lang="en-US" dirty="0" err="1" smtClean="0"/>
              <a:t>compañero</a:t>
            </a:r>
            <a:r>
              <a:rPr lang="en-US" dirty="0" smtClean="0"/>
              <a:t> – </a:t>
            </a:r>
            <a:r>
              <a:rPr lang="en-US" dirty="0" err="1" smtClean="0"/>
              <a:t>dile</a:t>
            </a:r>
            <a:r>
              <a:rPr lang="en-US" dirty="0" smtClean="0"/>
              <a:t> la </a:t>
            </a:r>
            <a:r>
              <a:rPr lang="en-US" dirty="0" err="1" smtClean="0"/>
              <a:t>palabra</a:t>
            </a:r>
            <a:r>
              <a:rPr lang="en-US" dirty="0" smtClean="0"/>
              <a:t> en </a:t>
            </a:r>
            <a:r>
              <a:rPr lang="en-US" dirty="0" err="1" smtClean="0"/>
              <a:t>español</a:t>
            </a:r>
            <a:r>
              <a:rPr lang="en-US" dirty="0" smtClean="0"/>
              <a:t> y </a:t>
            </a:r>
            <a:r>
              <a:rPr lang="en-US" dirty="0" err="1" smtClean="0"/>
              <a:t>él</a:t>
            </a:r>
            <a:r>
              <a:rPr lang="en-US" dirty="0" smtClean="0"/>
              <a:t>/</a:t>
            </a:r>
            <a:r>
              <a:rPr lang="en-US" dirty="0" err="1" smtClean="0"/>
              <a:t>ella</a:t>
            </a:r>
            <a:r>
              <a:rPr lang="en-US" dirty="0" smtClean="0"/>
              <a:t> </a:t>
            </a:r>
            <a:r>
              <a:rPr lang="en-US" dirty="0" err="1" smtClean="0"/>
              <a:t>hace</a:t>
            </a:r>
            <a:r>
              <a:rPr lang="en-US" dirty="0" smtClean="0"/>
              <a:t> la </a:t>
            </a:r>
            <a:r>
              <a:rPr lang="en-US" dirty="0" err="1" smtClean="0"/>
              <a:t>acción</a:t>
            </a:r>
            <a:endParaRPr lang="en-US" dirty="0"/>
          </a:p>
        </p:txBody>
      </p:sp>
    </p:spTree>
    <p:custDataLst>
      <p:tags r:id="rId1"/>
    </p:custDataLst>
    <p:extLst>
      <p:ext uri="{BB962C8B-B14F-4D97-AF65-F5344CB8AC3E}">
        <p14:creationId xmlns:p14="http://schemas.microsoft.com/office/powerpoint/2010/main" val="18632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024744" cy="1143000"/>
          </a:xfrm>
        </p:spPr>
        <p:txBody>
          <a:bodyPr/>
          <a:lstStyle/>
          <a:p>
            <a:r>
              <a:rPr lang="en-US" dirty="0" err="1" smtClean="0"/>
              <a:t>Escribe</a:t>
            </a:r>
            <a:r>
              <a:rPr lang="en-US" dirty="0" smtClean="0"/>
              <a:t> </a:t>
            </a:r>
            <a:r>
              <a:rPr lang="en-US" dirty="0" err="1" smtClean="0"/>
              <a:t>las</a:t>
            </a:r>
            <a:r>
              <a:rPr lang="en-US" dirty="0" smtClean="0"/>
              <a:t> </a:t>
            </a:r>
            <a:r>
              <a:rPr lang="en-US" dirty="0" err="1" smtClean="0"/>
              <a:t>palabras</a:t>
            </a:r>
            <a:endParaRPr lang="en-US" dirty="0"/>
          </a:p>
        </p:txBody>
      </p:sp>
      <p:sp>
        <p:nvSpPr>
          <p:cNvPr id="3" name="Content Placeholder 2"/>
          <p:cNvSpPr>
            <a:spLocks noGrp="1"/>
          </p:cNvSpPr>
          <p:nvPr>
            <p:ph idx="1"/>
          </p:nvPr>
        </p:nvSpPr>
        <p:spPr>
          <a:xfrm>
            <a:off x="838200" y="1219200"/>
            <a:ext cx="7490908" cy="5105400"/>
          </a:xfrm>
        </p:spPr>
        <p:txBody>
          <a:bodyPr>
            <a:normAutofit fontScale="92500" lnSpcReduction="20000"/>
          </a:bodyPr>
          <a:lstStyle/>
          <a:p>
            <a:pPr marL="68580" indent="0">
              <a:buNone/>
            </a:pPr>
            <a:r>
              <a:rPr lang="en-US" b="1" dirty="0" err="1"/>
              <a:t>Palabra</a:t>
            </a:r>
            <a:r>
              <a:rPr lang="en-US" b="1" dirty="0"/>
              <a:t> </a:t>
            </a:r>
            <a:r>
              <a:rPr lang="en-US" b="1" dirty="0" err="1"/>
              <a:t>Importantes</a:t>
            </a:r>
            <a:endParaRPr lang="en-US" b="1" dirty="0" smtClean="0"/>
          </a:p>
          <a:p>
            <a:r>
              <a:rPr lang="en-US" dirty="0" smtClean="0"/>
              <a:t>Esperanza - Hope</a:t>
            </a:r>
          </a:p>
          <a:p>
            <a:r>
              <a:rPr lang="en-US" dirty="0" smtClean="0"/>
              <a:t>El </a:t>
            </a:r>
            <a:r>
              <a:rPr lang="en-US" dirty="0" err="1" smtClean="0"/>
              <a:t>sindicato</a:t>
            </a:r>
            <a:r>
              <a:rPr lang="en-US" dirty="0" smtClean="0"/>
              <a:t> – the union</a:t>
            </a:r>
          </a:p>
          <a:p>
            <a:r>
              <a:rPr lang="en-US" dirty="0" smtClean="0"/>
              <a:t>La </a:t>
            </a:r>
            <a:r>
              <a:rPr lang="en-US" dirty="0" err="1" smtClean="0"/>
              <a:t>huelga</a:t>
            </a:r>
            <a:r>
              <a:rPr lang="en-US" dirty="0" smtClean="0"/>
              <a:t> – the strike</a:t>
            </a:r>
          </a:p>
          <a:p>
            <a:r>
              <a:rPr lang="en-US" dirty="0" smtClean="0"/>
              <a:t>La </a:t>
            </a:r>
            <a:r>
              <a:rPr lang="en-US" dirty="0" err="1" smtClean="0"/>
              <a:t>frontera</a:t>
            </a:r>
            <a:r>
              <a:rPr lang="en-US" dirty="0" smtClean="0"/>
              <a:t> – the border</a:t>
            </a:r>
            <a:endParaRPr lang="en-US" dirty="0"/>
          </a:p>
          <a:p>
            <a:pPr marL="68580" indent="0">
              <a:buNone/>
            </a:pPr>
            <a:r>
              <a:rPr lang="en-US" b="1" dirty="0" smtClean="0"/>
              <a:t>Cap</a:t>
            </a:r>
            <a:r>
              <a:rPr lang="es-MX" b="1" dirty="0" err="1" smtClean="0"/>
              <a:t>ítulo</a:t>
            </a:r>
            <a:r>
              <a:rPr lang="es-MX" b="1" dirty="0" smtClean="0"/>
              <a:t> 8 y 9</a:t>
            </a:r>
          </a:p>
          <a:p>
            <a:r>
              <a:rPr lang="es-MX" dirty="0"/>
              <a:t>lleva (</a:t>
            </a:r>
            <a:r>
              <a:rPr lang="es-MX" dirty="0" smtClean="0"/>
              <a:t>llevar) – </a:t>
            </a:r>
            <a:r>
              <a:rPr lang="es-MX" dirty="0" err="1" smtClean="0"/>
              <a:t>carry</a:t>
            </a:r>
            <a:r>
              <a:rPr lang="es-MX" dirty="0" smtClean="0"/>
              <a:t>(</a:t>
            </a:r>
            <a:r>
              <a:rPr lang="es-MX" dirty="0" err="1" smtClean="0"/>
              <a:t>ies</a:t>
            </a:r>
            <a:r>
              <a:rPr lang="es-MX" dirty="0" smtClean="0"/>
              <a:t>), </a:t>
            </a:r>
            <a:r>
              <a:rPr lang="es-MX" dirty="0" err="1" smtClean="0"/>
              <a:t>take</a:t>
            </a:r>
            <a:r>
              <a:rPr lang="es-MX" dirty="0" smtClean="0"/>
              <a:t>(s) / </a:t>
            </a:r>
            <a:r>
              <a:rPr lang="es-MX" dirty="0" err="1" smtClean="0"/>
              <a:t>wear</a:t>
            </a:r>
            <a:r>
              <a:rPr lang="es-MX" dirty="0" smtClean="0"/>
              <a:t>(s)</a:t>
            </a:r>
          </a:p>
          <a:p>
            <a:r>
              <a:rPr lang="es-MX" dirty="0" smtClean="0"/>
              <a:t>puede </a:t>
            </a:r>
            <a:r>
              <a:rPr lang="es-MX" dirty="0"/>
              <a:t>(poder </a:t>
            </a:r>
            <a:r>
              <a:rPr lang="es-MX" dirty="0" smtClean="0"/>
              <a:t>o-</a:t>
            </a:r>
            <a:r>
              <a:rPr lang="es-MX" dirty="0" err="1" smtClean="0"/>
              <a:t>ue</a:t>
            </a:r>
            <a:r>
              <a:rPr lang="es-MX" dirty="0" smtClean="0"/>
              <a:t>) – </a:t>
            </a:r>
            <a:r>
              <a:rPr lang="es-MX" dirty="0" err="1" smtClean="0"/>
              <a:t>is</a:t>
            </a:r>
            <a:r>
              <a:rPr lang="es-MX" dirty="0" smtClean="0"/>
              <a:t> </a:t>
            </a:r>
            <a:r>
              <a:rPr lang="es-MX" dirty="0" err="1" smtClean="0"/>
              <a:t>able</a:t>
            </a:r>
            <a:r>
              <a:rPr lang="es-MX" dirty="0" smtClean="0"/>
              <a:t> </a:t>
            </a:r>
            <a:r>
              <a:rPr lang="es-MX" dirty="0" err="1" smtClean="0"/>
              <a:t>to</a:t>
            </a:r>
            <a:r>
              <a:rPr lang="es-MX" dirty="0" smtClean="0"/>
              <a:t> / can</a:t>
            </a:r>
          </a:p>
          <a:p>
            <a:pPr lvl="1"/>
            <a:r>
              <a:rPr lang="es-MX" dirty="0"/>
              <a:t>p</a:t>
            </a:r>
            <a:r>
              <a:rPr lang="es-MX" dirty="0" smtClean="0"/>
              <a:t>uedo, puedes, puede, podemos, pueden</a:t>
            </a:r>
          </a:p>
          <a:p>
            <a:r>
              <a:rPr lang="es-MX" dirty="0" smtClean="0"/>
              <a:t>para </a:t>
            </a:r>
            <a:r>
              <a:rPr lang="es-MX" dirty="0"/>
              <a:t>(</a:t>
            </a:r>
            <a:r>
              <a:rPr lang="es-MX" dirty="0" smtClean="0"/>
              <a:t>parar) – stop(s)</a:t>
            </a:r>
          </a:p>
          <a:p>
            <a:r>
              <a:rPr lang="es-MX" dirty="0" smtClean="0"/>
              <a:t>sigue </a:t>
            </a:r>
            <a:r>
              <a:rPr lang="es-MX" dirty="0"/>
              <a:t>(seguir </a:t>
            </a:r>
            <a:r>
              <a:rPr lang="es-MX" dirty="0" smtClean="0"/>
              <a:t>e-i)  - </a:t>
            </a:r>
            <a:r>
              <a:rPr lang="es-MX" dirty="0" err="1" smtClean="0"/>
              <a:t>continue</a:t>
            </a:r>
            <a:r>
              <a:rPr lang="es-MX" dirty="0" smtClean="0"/>
              <a:t>(s) / </a:t>
            </a:r>
            <a:r>
              <a:rPr lang="es-MX" dirty="0" err="1" smtClean="0"/>
              <a:t>follow</a:t>
            </a:r>
            <a:r>
              <a:rPr lang="es-MX" dirty="0" smtClean="0"/>
              <a:t>(s)</a:t>
            </a:r>
          </a:p>
          <a:p>
            <a:pPr lvl="1"/>
            <a:r>
              <a:rPr lang="es-MX" dirty="0" smtClean="0"/>
              <a:t>sigo, sigues, sigue, seguimos, siguen</a:t>
            </a:r>
          </a:p>
          <a:p>
            <a:r>
              <a:rPr lang="es-MX" dirty="0" smtClean="0"/>
              <a:t>el abogado – </a:t>
            </a:r>
            <a:r>
              <a:rPr lang="es-MX" dirty="0" err="1" smtClean="0"/>
              <a:t>the</a:t>
            </a:r>
            <a:r>
              <a:rPr lang="es-MX" dirty="0" smtClean="0"/>
              <a:t> </a:t>
            </a:r>
            <a:r>
              <a:rPr lang="es-MX" dirty="0" err="1" smtClean="0"/>
              <a:t>lawyer</a:t>
            </a:r>
            <a:endParaRPr lang="es-MX" dirty="0" smtClean="0"/>
          </a:p>
          <a:p>
            <a:r>
              <a:rPr lang="es-MX" dirty="0" smtClean="0"/>
              <a:t>está </a:t>
            </a:r>
            <a:r>
              <a:rPr lang="es-MX" dirty="0"/>
              <a:t>desesperado/a </a:t>
            </a:r>
            <a:r>
              <a:rPr lang="es-MX" dirty="0" smtClean="0"/>
              <a:t> - </a:t>
            </a:r>
            <a:r>
              <a:rPr lang="es-MX" dirty="0" err="1" smtClean="0"/>
              <a:t>is</a:t>
            </a:r>
            <a:r>
              <a:rPr lang="es-MX" dirty="0" smtClean="0"/>
              <a:t> </a:t>
            </a:r>
            <a:r>
              <a:rPr lang="es-MX" dirty="0" err="1" smtClean="0"/>
              <a:t>desperate</a:t>
            </a:r>
            <a:r>
              <a:rPr lang="es-MX" dirty="0" smtClean="0"/>
              <a:t>/</a:t>
            </a:r>
            <a:r>
              <a:rPr lang="es-MX" dirty="0" err="1" smtClean="0"/>
              <a:t>hopeless</a:t>
            </a:r>
            <a:endParaRPr lang="en-US" dirty="0"/>
          </a:p>
        </p:txBody>
      </p:sp>
    </p:spTree>
    <p:custDataLst>
      <p:tags r:id="rId1"/>
    </p:custDataLst>
    <p:extLst>
      <p:ext uri="{BB962C8B-B14F-4D97-AF65-F5344CB8AC3E}">
        <p14:creationId xmlns:p14="http://schemas.microsoft.com/office/powerpoint/2010/main" val="37361080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057400"/>
            <a:ext cx="7024744" cy="1143000"/>
          </a:xfrm>
        </p:spPr>
        <p:txBody>
          <a:bodyPr>
            <a:normAutofit fontScale="90000"/>
          </a:bodyPr>
          <a:lstStyle/>
          <a:p>
            <a:r>
              <a:rPr lang="en-US" dirty="0" err="1" smtClean="0"/>
              <a:t>Pregunten</a:t>
            </a:r>
            <a:r>
              <a:rPr lang="en-US" dirty="0" smtClean="0"/>
              <a:t> y </a:t>
            </a:r>
            <a:r>
              <a:rPr lang="en-US" dirty="0" err="1" smtClean="0"/>
              <a:t>contesten</a:t>
            </a:r>
            <a:r>
              <a:rPr lang="en-US" dirty="0" smtClean="0"/>
              <a:t> </a:t>
            </a:r>
            <a:r>
              <a:rPr lang="en-US" dirty="0" err="1" smtClean="0"/>
              <a:t>las</a:t>
            </a:r>
            <a:r>
              <a:rPr lang="en-US" dirty="0" smtClean="0"/>
              <a:t> </a:t>
            </a:r>
            <a:r>
              <a:rPr lang="en-US" dirty="0" err="1" smtClean="0"/>
              <a:t>preguntas</a:t>
            </a:r>
            <a:r>
              <a:rPr lang="en-US" dirty="0" smtClean="0"/>
              <a:t/>
            </a:r>
            <a:br>
              <a:rPr lang="en-US" dirty="0" smtClean="0"/>
            </a:br>
            <a:r>
              <a:rPr lang="en-US" sz="3100" dirty="0" err="1" smtClean="0"/>
              <a:t>Usen</a:t>
            </a:r>
            <a:r>
              <a:rPr lang="en-US" sz="3100" dirty="0" smtClean="0"/>
              <a:t> </a:t>
            </a:r>
            <a:r>
              <a:rPr lang="en-US" sz="3100" dirty="0" err="1" smtClean="0"/>
              <a:t>su</a:t>
            </a:r>
            <a:r>
              <a:rPr lang="en-US" sz="3100" dirty="0" smtClean="0"/>
              <a:t> </a:t>
            </a:r>
            <a:r>
              <a:rPr lang="en-US" sz="3100" dirty="0" err="1" smtClean="0"/>
              <a:t>hoja</a:t>
            </a:r>
            <a:r>
              <a:rPr lang="en-US" sz="3100" dirty="0" smtClean="0"/>
              <a:t> de </a:t>
            </a:r>
            <a:r>
              <a:rPr lang="en-US" sz="3100" dirty="0" err="1" smtClean="0"/>
              <a:t>reacciones</a:t>
            </a:r>
            <a:r>
              <a:rPr lang="en-US" sz="3100" dirty="0" smtClean="0"/>
              <a:t/>
            </a:r>
            <a:br>
              <a:rPr lang="en-US" sz="3100" dirty="0" smtClean="0"/>
            </a:br>
            <a:r>
              <a:rPr lang="en-US" sz="3100" dirty="0" err="1" smtClean="0"/>
              <a:t>Tienen</a:t>
            </a:r>
            <a:r>
              <a:rPr lang="en-US" sz="3100" dirty="0" smtClean="0"/>
              <a:t> 2 </a:t>
            </a:r>
            <a:r>
              <a:rPr lang="en-US" sz="3100" dirty="0" err="1" smtClean="0"/>
              <a:t>minutos</a:t>
            </a:r>
            <a:r>
              <a:rPr lang="en-US" sz="3100" dirty="0" smtClean="0"/>
              <a:t> </a:t>
            </a:r>
            <a:r>
              <a:rPr lang="en-US" sz="3100" dirty="0" err="1" smtClean="0"/>
              <a:t>para</a:t>
            </a:r>
            <a:r>
              <a:rPr lang="en-US" sz="3100" dirty="0" smtClean="0"/>
              <a:t> </a:t>
            </a:r>
            <a:r>
              <a:rPr lang="en-US" sz="3100" dirty="0" err="1" smtClean="0"/>
              <a:t>hablar</a:t>
            </a:r>
            <a:r>
              <a:rPr lang="en-US" sz="3100" dirty="0" smtClean="0"/>
              <a:t> solo en </a:t>
            </a:r>
            <a:r>
              <a:rPr lang="en-US" sz="3100" dirty="0" err="1" smtClean="0"/>
              <a:t>español</a:t>
            </a:r>
            <a:r>
              <a:rPr lang="en-US" sz="3100" dirty="0" smtClean="0"/>
              <a:t> sin </a:t>
            </a:r>
            <a:r>
              <a:rPr lang="en-US" sz="3100" b="1" dirty="0" err="1" smtClean="0"/>
              <a:t>parar</a:t>
            </a:r>
            <a:r>
              <a:rPr lang="en-US" sz="3100" dirty="0" smtClean="0"/>
              <a:t>. </a:t>
            </a:r>
            <a:endParaRPr lang="en-US" dirty="0"/>
          </a:p>
        </p:txBody>
      </p:sp>
      <p:sp>
        <p:nvSpPr>
          <p:cNvPr id="3" name="Content Placeholder 2"/>
          <p:cNvSpPr>
            <a:spLocks noGrp="1"/>
          </p:cNvSpPr>
          <p:nvPr>
            <p:ph idx="1"/>
          </p:nvPr>
        </p:nvSpPr>
        <p:spPr>
          <a:xfrm>
            <a:off x="990600" y="3349023"/>
            <a:ext cx="6777317" cy="3508977"/>
          </a:xfrm>
        </p:spPr>
        <p:txBody>
          <a:bodyPr/>
          <a:lstStyle/>
          <a:p>
            <a:r>
              <a:rPr lang="es-ES" dirty="0"/>
              <a:t>¿Qué llevas en tu mochila? </a:t>
            </a:r>
            <a:endParaRPr lang="en-US" dirty="0"/>
          </a:p>
          <a:p>
            <a:r>
              <a:rPr lang="es-ES" dirty="0"/>
              <a:t>¿Puedes correr rápido o despacio? </a:t>
            </a:r>
            <a:endParaRPr lang="en-US" dirty="0"/>
          </a:p>
          <a:p>
            <a:r>
              <a:rPr lang="es-ES" dirty="0"/>
              <a:t>¿Quieres ser </a:t>
            </a:r>
            <a:r>
              <a:rPr lang="es-ES" dirty="0" smtClean="0"/>
              <a:t>un abogado/una abogada? </a:t>
            </a:r>
            <a:endParaRPr lang="en-US" dirty="0"/>
          </a:p>
          <a:p>
            <a:r>
              <a:rPr lang="es-ES" dirty="0"/>
              <a:t>¿Quién sigues en </a:t>
            </a:r>
            <a:r>
              <a:rPr lang="es-ES" dirty="0" err="1"/>
              <a:t>Twitter</a:t>
            </a:r>
            <a:r>
              <a:rPr lang="es-ES" dirty="0"/>
              <a:t>?</a:t>
            </a:r>
            <a:endParaRPr lang="en-US" dirty="0"/>
          </a:p>
          <a:p>
            <a:r>
              <a:rPr lang="es-ES" dirty="0"/>
              <a:t>¿Cuándo estás desesperado/a?  </a:t>
            </a:r>
            <a:endParaRPr lang="en-US" dirty="0"/>
          </a:p>
          <a:p>
            <a:endParaRPr lang="en-US" dirty="0"/>
          </a:p>
        </p:txBody>
      </p:sp>
    </p:spTree>
    <p:custDataLst>
      <p:tags r:id="rId1"/>
    </p:custDataLst>
    <p:extLst>
      <p:ext uri="{BB962C8B-B14F-4D97-AF65-F5344CB8AC3E}">
        <p14:creationId xmlns:p14="http://schemas.microsoft.com/office/powerpoint/2010/main" val="3497074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209800"/>
            <a:ext cx="3313355" cy="1321160"/>
          </a:xfrm>
        </p:spPr>
        <p:txBody>
          <a:bodyPr/>
          <a:lstStyle/>
          <a:p>
            <a:r>
              <a:rPr lang="en-US" dirty="0" err="1" smtClean="0"/>
              <a:t>Descanso</a:t>
            </a:r>
            <a:r>
              <a:rPr lang="en-US" dirty="0" smtClean="0"/>
              <a:t> Cerebral</a:t>
            </a:r>
            <a:endParaRPr lang="en-US" dirty="0"/>
          </a:p>
        </p:txBody>
      </p:sp>
      <p:sp>
        <p:nvSpPr>
          <p:cNvPr id="3" name="Subtitle 2"/>
          <p:cNvSpPr>
            <a:spLocks noGrp="1"/>
          </p:cNvSpPr>
          <p:nvPr>
            <p:ph type="subTitle" idx="1"/>
          </p:nvPr>
        </p:nvSpPr>
        <p:spPr>
          <a:xfrm>
            <a:off x="4724400" y="3657600"/>
            <a:ext cx="3309803" cy="2286000"/>
          </a:xfrm>
        </p:spPr>
        <p:txBody>
          <a:bodyPr>
            <a:normAutofit/>
          </a:bodyPr>
          <a:lstStyle/>
          <a:p>
            <a:r>
              <a:rPr lang="en-US" b="1" dirty="0" err="1" smtClean="0"/>
              <a:t>Simón</a:t>
            </a:r>
            <a:r>
              <a:rPr lang="en-US" b="1" dirty="0" smtClean="0"/>
              <a:t> Dice</a:t>
            </a:r>
          </a:p>
          <a:p>
            <a:endParaRPr lang="en-US" dirty="0" smtClean="0"/>
          </a:p>
          <a:p>
            <a:endParaRPr lang="en-US" dirty="0"/>
          </a:p>
          <a:p>
            <a:endParaRPr lang="en-US" dirty="0"/>
          </a:p>
          <a:p>
            <a:r>
              <a:rPr lang="en-US" dirty="0" err="1" smtClean="0"/>
              <a:t>Toca</a:t>
            </a:r>
            <a:r>
              <a:rPr lang="en-US" dirty="0" smtClean="0"/>
              <a:t> – touch</a:t>
            </a:r>
          </a:p>
          <a:p>
            <a:r>
              <a:rPr lang="en-US" dirty="0" err="1" smtClean="0"/>
              <a:t>Levanta</a:t>
            </a:r>
            <a:r>
              <a:rPr lang="en-US" dirty="0" smtClean="0"/>
              <a:t> – raise/lift</a:t>
            </a:r>
            <a:endParaRPr lang="en-US" dirty="0"/>
          </a:p>
        </p:txBody>
      </p:sp>
      <p:pic>
        <p:nvPicPr>
          <p:cNvPr id="1026" name="Picture 2" descr="http://www.thegamegal.com/wp-content/uploads/2011/01/simon-say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537" y="2209800"/>
            <a:ext cx="4187825" cy="267259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394834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36" y="0"/>
            <a:ext cx="7024744" cy="1143000"/>
          </a:xfrm>
        </p:spPr>
        <p:txBody>
          <a:bodyPr>
            <a:normAutofit/>
          </a:bodyPr>
          <a:lstStyle/>
          <a:p>
            <a:r>
              <a:rPr lang="es-MX" dirty="0"/>
              <a:t>¿Qué pasa en</a:t>
            </a:r>
            <a:r>
              <a:rPr lang="es-MX" dirty="0" smtClean="0"/>
              <a:t>….</a:t>
            </a:r>
            <a:endParaRPr lang="en-US" dirty="0"/>
          </a:p>
        </p:txBody>
      </p:sp>
      <p:sp>
        <p:nvSpPr>
          <p:cNvPr id="3" name="Content Placeholder 2"/>
          <p:cNvSpPr>
            <a:spLocks noGrp="1"/>
          </p:cNvSpPr>
          <p:nvPr>
            <p:ph idx="1"/>
          </p:nvPr>
        </p:nvSpPr>
        <p:spPr>
          <a:xfrm>
            <a:off x="1043492" y="1295400"/>
            <a:ext cx="6777317" cy="5334000"/>
          </a:xfrm>
        </p:spPr>
        <p:txBody>
          <a:bodyPr>
            <a:normAutofit/>
          </a:bodyPr>
          <a:lstStyle/>
          <a:p>
            <a:r>
              <a:rPr lang="en-US" sz="3200" dirty="0" smtClean="0"/>
              <a:t>El canal?</a:t>
            </a:r>
          </a:p>
          <a:p>
            <a:r>
              <a:rPr lang="en-US" sz="3200" dirty="0" smtClean="0"/>
              <a:t>La playa?</a:t>
            </a:r>
          </a:p>
          <a:p>
            <a:r>
              <a:rPr lang="en-US" sz="3200" dirty="0" smtClean="0"/>
              <a:t>Un cable?</a:t>
            </a:r>
          </a:p>
          <a:p>
            <a:r>
              <a:rPr lang="en-US" sz="3200" dirty="0" smtClean="0"/>
              <a:t>El </a:t>
            </a:r>
            <a:r>
              <a:rPr lang="en-US" sz="3200" dirty="0" err="1" smtClean="0"/>
              <a:t>desierto</a:t>
            </a:r>
            <a:r>
              <a:rPr lang="en-US" sz="3200" dirty="0" smtClean="0"/>
              <a:t>?</a:t>
            </a:r>
          </a:p>
          <a:p>
            <a:r>
              <a:rPr lang="en-US" sz="3200" dirty="0" smtClean="0"/>
              <a:t>Un </a:t>
            </a:r>
            <a:r>
              <a:rPr lang="en-US" sz="3200" dirty="0" err="1" smtClean="0"/>
              <a:t>carro</a:t>
            </a:r>
            <a:r>
              <a:rPr lang="en-US" sz="3200" dirty="0" smtClean="0"/>
              <a:t> </a:t>
            </a:r>
            <a:r>
              <a:rPr lang="en-US" sz="3200" dirty="0" err="1" smtClean="0"/>
              <a:t>azul</a:t>
            </a:r>
            <a:r>
              <a:rPr lang="en-US" sz="3200" dirty="0" smtClean="0"/>
              <a:t>?</a:t>
            </a:r>
          </a:p>
          <a:p>
            <a:r>
              <a:rPr lang="en-US" sz="3200" dirty="0" smtClean="0"/>
              <a:t>La </a:t>
            </a:r>
            <a:r>
              <a:rPr lang="en-US" sz="3200" dirty="0" err="1" smtClean="0"/>
              <a:t>gasolinera</a:t>
            </a:r>
            <a:r>
              <a:rPr lang="en-US" sz="3200" dirty="0" smtClean="0"/>
              <a:t>?</a:t>
            </a:r>
          </a:p>
          <a:p>
            <a:r>
              <a:rPr lang="en-US" sz="3200" dirty="0" smtClean="0"/>
              <a:t>Un </a:t>
            </a:r>
            <a:r>
              <a:rPr lang="en-US" sz="3200" dirty="0" err="1" smtClean="0"/>
              <a:t>carro</a:t>
            </a:r>
            <a:r>
              <a:rPr lang="en-US" sz="3200" dirty="0" smtClean="0"/>
              <a:t> negro? </a:t>
            </a:r>
          </a:p>
          <a:p>
            <a:r>
              <a:rPr lang="en-US" sz="3200" dirty="0" err="1" smtClean="0"/>
              <a:t>Una</a:t>
            </a:r>
            <a:r>
              <a:rPr lang="en-US" sz="3200" dirty="0" smtClean="0"/>
              <a:t> casa </a:t>
            </a:r>
            <a:r>
              <a:rPr lang="en-US" sz="3200" dirty="0" err="1" smtClean="0"/>
              <a:t>bonita</a:t>
            </a:r>
            <a:r>
              <a:rPr lang="en-US" sz="3200" dirty="0" smtClean="0"/>
              <a:t>?</a:t>
            </a:r>
            <a:endParaRPr lang="en-US" sz="3200" dirty="0"/>
          </a:p>
        </p:txBody>
      </p:sp>
      <p:pic>
        <p:nvPicPr>
          <p:cNvPr id="1027" name="Picture 3" descr="C:\Users\E154393\AppData\Local\Microsoft\Windows\Temporary Internet Files\Content.IE5\27ID5SUZ\MC90032416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199" y="1371600"/>
            <a:ext cx="1643589" cy="990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E154393\AppData\Local\Microsoft\Windows\Temporary Internet Files\Content.IE5\BZIDRT6K\MP900448547[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47657" y="1404257"/>
            <a:ext cx="1582204" cy="1059161"/>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E154393\AppData\Local\Microsoft\Windows\Temporary Internet Files\Content.IE5\27ID5SUZ\MP90038606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87354" y="2620538"/>
            <a:ext cx="1676400" cy="119742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E154393\AppData\Local\Microsoft\Windows\Temporary Internet Files\Content.IE5\03AJQTHV\MC900229101[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4403" y="2620538"/>
            <a:ext cx="1535173" cy="113065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E154393\AppData\Local\Microsoft\Windows\Temporary Internet Files\Content.IE5\BZIDRT6K\MC900434818[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70828" y="3828853"/>
            <a:ext cx="1153658" cy="1153658"/>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E154393\AppData\Local\Microsoft\Windows\Temporary Internet Files\Content.IE5\27ID5SUZ\MM910001083[1].gif"/>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6569477" y="3868086"/>
            <a:ext cx="2105025" cy="11144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E154393\AppData\Local\Microsoft\Windows\Temporary Internet Files\Content.IE5\BZIDRT6K\MC900440354[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70828" y="5205412"/>
            <a:ext cx="1907153" cy="127143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E154393\AppData\Local\Microsoft\Windows\Temporary Internet Files\Content.IE5\PNSAC60Z\MC900391412[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72173" y="5057699"/>
            <a:ext cx="1502329" cy="156686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0075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Effect transition="in" filter="fade">
                                      <p:cBhvr>
                                        <p:cTn id="11" dur="500"/>
                                        <p:tgtEl>
                                          <p:spTgt spid="1027"/>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fade">
                                      <p:cBhvr>
                                        <p:cTn id="20" dur="500"/>
                                        <p:tgtEl>
                                          <p:spTgt spid="1028"/>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29"/>
                                        </p:tgtEl>
                                        <p:attrNameLst>
                                          <p:attrName>style.visibility</p:attrName>
                                        </p:attrNameLst>
                                      </p:cBhvr>
                                      <p:to>
                                        <p:strVal val="visible"/>
                                      </p:to>
                                    </p:set>
                                    <p:animEffect transition="in" filter="fade">
                                      <p:cBhvr>
                                        <p:cTn id="29" dur="500"/>
                                        <p:tgtEl>
                                          <p:spTgt spid="102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30"/>
                                        </p:tgtEl>
                                        <p:attrNameLst>
                                          <p:attrName>style.visibility</p:attrName>
                                        </p:attrNameLst>
                                      </p:cBhvr>
                                      <p:to>
                                        <p:strVal val="visible"/>
                                      </p:to>
                                    </p:set>
                                    <p:animEffect transition="in" filter="fade">
                                      <p:cBhvr>
                                        <p:cTn id="38" dur="500"/>
                                        <p:tgtEl>
                                          <p:spTgt spid="1030"/>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32"/>
                                        </p:tgtEl>
                                        <p:attrNameLst>
                                          <p:attrName>style.visibility</p:attrName>
                                        </p:attrNameLst>
                                      </p:cBhvr>
                                      <p:to>
                                        <p:strVal val="visible"/>
                                      </p:to>
                                    </p:set>
                                    <p:animEffect transition="in" filter="fade">
                                      <p:cBhvr>
                                        <p:cTn id="47" dur="500"/>
                                        <p:tgtEl>
                                          <p:spTgt spid="1032"/>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1033"/>
                                        </p:tgtEl>
                                        <p:attrNameLst>
                                          <p:attrName>style.visibility</p:attrName>
                                        </p:attrNameLst>
                                      </p:cBhvr>
                                      <p:to>
                                        <p:strVal val="visible"/>
                                      </p:to>
                                    </p:set>
                                    <p:animEffect transition="in" filter="fade">
                                      <p:cBhvr>
                                        <p:cTn id="56" dur="500"/>
                                        <p:tgtEl>
                                          <p:spTgt spid="1033"/>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1034"/>
                                        </p:tgtEl>
                                        <p:attrNameLst>
                                          <p:attrName>style.visibility</p:attrName>
                                        </p:attrNameLst>
                                      </p:cBhvr>
                                      <p:to>
                                        <p:strVal val="visible"/>
                                      </p:to>
                                    </p:set>
                                    <p:animEffect transition="in" filter="fade">
                                      <p:cBhvr>
                                        <p:cTn id="65" dur="500"/>
                                        <p:tgtEl>
                                          <p:spTgt spid="1034"/>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035"/>
                                        </p:tgtEl>
                                        <p:attrNameLst>
                                          <p:attrName>style.visibility</p:attrName>
                                        </p:attrNameLst>
                                      </p:cBhvr>
                                      <p:to>
                                        <p:strVal val="visible"/>
                                      </p:to>
                                    </p:set>
                                    <p:animEffect transition="in" filter="fade">
                                      <p:cBhvr>
                                        <p:cTn id="74" dur="500"/>
                                        <p:tgtEl>
                                          <p:spTgt spid="1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Asilo</a:t>
            </a:r>
            <a:r>
              <a:rPr lang="en-US" dirty="0" smtClean="0"/>
              <a:t> </a:t>
            </a:r>
            <a:r>
              <a:rPr lang="es-MX" dirty="0" smtClean="0"/>
              <a:t>Político </a:t>
            </a:r>
            <a:r>
              <a:rPr lang="en-US" dirty="0"/>
              <a:t/>
            </a:r>
            <a:br>
              <a:rPr lang="en-US" dirty="0"/>
            </a:br>
            <a:endParaRPr lang="en-US" dirty="0"/>
          </a:p>
        </p:txBody>
      </p:sp>
      <p:sp>
        <p:nvSpPr>
          <p:cNvPr id="3" name="Content Placeholder 2"/>
          <p:cNvSpPr>
            <a:spLocks noGrp="1"/>
          </p:cNvSpPr>
          <p:nvPr>
            <p:ph idx="1"/>
          </p:nvPr>
        </p:nvSpPr>
        <p:spPr>
          <a:xfrm>
            <a:off x="1043492" y="1676400"/>
            <a:ext cx="6777317" cy="4156229"/>
          </a:xfrm>
        </p:spPr>
        <p:txBody>
          <a:bodyPr>
            <a:normAutofit fontScale="70000" lnSpcReduction="20000"/>
          </a:bodyPr>
          <a:lstStyle/>
          <a:p>
            <a:r>
              <a:rPr lang="es-ES" dirty="0"/>
              <a:t>Estados Unidos no concede asilo en sus instalaciones diplomáticas en el extranjero. Bajo la ley de Estados Unidos, solo se concede asilo a los extranjeros que están físicamente presentes en Estados Unidos. </a:t>
            </a:r>
            <a:endParaRPr lang="es-ES" dirty="0" smtClean="0"/>
          </a:p>
          <a:p>
            <a:endParaRPr lang="es-ES" dirty="0" smtClean="0"/>
          </a:p>
          <a:p>
            <a:r>
              <a:rPr lang="en-US" dirty="0"/>
              <a:t>Every year people come to the United States seeking protection because they have suffered persecution or fear that they will suffer persecution due to:</a:t>
            </a:r>
          </a:p>
          <a:p>
            <a:pPr lvl="1"/>
            <a:r>
              <a:rPr lang="en-US" dirty="0"/>
              <a:t>Race</a:t>
            </a:r>
          </a:p>
          <a:p>
            <a:pPr lvl="1"/>
            <a:r>
              <a:rPr lang="en-US" dirty="0"/>
              <a:t>Religion</a:t>
            </a:r>
          </a:p>
          <a:p>
            <a:pPr lvl="1"/>
            <a:r>
              <a:rPr lang="en-US" dirty="0"/>
              <a:t>Nationality</a:t>
            </a:r>
          </a:p>
          <a:p>
            <a:pPr lvl="1"/>
            <a:r>
              <a:rPr lang="en-US" dirty="0"/>
              <a:t>Membership in a particular social group</a:t>
            </a:r>
          </a:p>
          <a:p>
            <a:pPr lvl="1"/>
            <a:r>
              <a:rPr lang="en-US" dirty="0"/>
              <a:t>Political opinion</a:t>
            </a:r>
          </a:p>
          <a:p>
            <a:r>
              <a:rPr lang="en-US" dirty="0"/>
              <a:t>If you are eligible for asylum you may be permitted to remain in the United States. To apply for Asylum, file a </a:t>
            </a:r>
            <a:r>
              <a:rPr lang="en-US" dirty="0">
                <a:hlinkClick r:id="rId4"/>
              </a:rPr>
              <a:t>Form I-589, Application for Asylum and for Withholding of Removal</a:t>
            </a:r>
            <a:r>
              <a:rPr lang="en-US" dirty="0"/>
              <a:t>, within one year of your arrival to the United States. There is no fee to apply for asylum.</a:t>
            </a:r>
          </a:p>
          <a:p>
            <a:endParaRPr lang="en-US" dirty="0"/>
          </a:p>
        </p:txBody>
      </p:sp>
    </p:spTree>
    <p:custDataLst>
      <p:tags r:id="rId1"/>
    </p:custDataLst>
    <p:extLst>
      <p:ext uri="{BB962C8B-B14F-4D97-AF65-F5344CB8AC3E}">
        <p14:creationId xmlns:p14="http://schemas.microsoft.com/office/powerpoint/2010/main" val="2490736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Asilado</a:t>
            </a:r>
            <a:r>
              <a:rPr lang="en-US" dirty="0" smtClean="0"/>
              <a:t> vs. </a:t>
            </a:r>
            <a:r>
              <a:rPr lang="en-US" dirty="0" err="1" smtClean="0"/>
              <a:t>Refugiado</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590800"/>
            <a:ext cx="8011886"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689263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1219200"/>
            <a:ext cx="6637468" cy="4267200"/>
          </a:xfrm>
        </p:spPr>
        <p:txBody>
          <a:bodyPr>
            <a:noAutofit/>
          </a:bodyPr>
          <a:lstStyle/>
          <a:p>
            <a:pPr algn="ctr"/>
            <a:r>
              <a:rPr lang="en-US" sz="3200" dirty="0" smtClean="0"/>
              <a:t>What does offering asylum say about the United States’ feelings of obligations a country should have? </a:t>
            </a:r>
            <a:br>
              <a:rPr lang="en-US" sz="3200" dirty="0" smtClean="0"/>
            </a:br>
            <a:r>
              <a:rPr lang="en-US" sz="3200" dirty="0" smtClean="0"/>
              <a:t/>
            </a:r>
            <a:br>
              <a:rPr lang="en-US" sz="3200" dirty="0" smtClean="0"/>
            </a:br>
            <a:r>
              <a:rPr lang="en-US" sz="3200" dirty="0" smtClean="0"/>
              <a:t>What does it say about their feelings on human rights whether a US citizen or not?</a:t>
            </a:r>
            <a:endParaRPr lang="en-US" sz="3200" dirty="0"/>
          </a:p>
        </p:txBody>
      </p:sp>
    </p:spTree>
    <p:custDataLst>
      <p:tags r:id="rId1"/>
    </p:custDataLst>
    <p:extLst>
      <p:ext uri="{BB962C8B-B14F-4D97-AF65-F5344CB8AC3E}">
        <p14:creationId xmlns:p14="http://schemas.microsoft.com/office/powerpoint/2010/main" val="261010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83428" y="762000"/>
            <a:ext cx="7024744" cy="1143000"/>
          </a:xfrm>
        </p:spPr>
        <p:txBody>
          <a:bodyPr>
            <a:normAutofit fontScale="90000"/>
          </a:bodyPr>
          <a:lstStyle/>
          <a:p>
            <a:pPr algn="ctr"/>
            <a:r>
              <a:rPr lang="es-MX" dirty="0"/>
              <a:t>¡</a:t>
            </a:r>
            <a:r>
              <a:rPr lang="en-US" dirty="0" err="1" smtClean="0"/>
              <a:t>Bienvenidos</a:t>
            </a:r>
            <a:r>
              <a:rPr lang="en-US" dirty="0" smtClean="0"/>
              <a:t>! </a:t>
            </a:r>
            <a:r>
              <a:rPr lang="en-US" dirty="0" err="1" smtClean="0"/>
              <a:t>Feliz</a:t>
            </a:r>
            <a:r>
              <a:rPr lang="en-US" dirty="0" smtClean="0"/>
              <a:t> </a:t>
            </a:r>
            <a:r>
              <a:rPr lang="en-US" dirty="0" err="1" smtClean="0"/>
              <a:t>Regreso</a:t>
            </a:r>
            <a:r>
              <a:rPr lang="en-US" dirty="0"/>
              <a:t/>
            </a:r>
            <a:br>
              <a:rPr lang="en-US" dirty="0"/>
            </a:br>
            <a:r>
              <a:rPr lang="en-US" dirty="0" smtClean="0"/>
              <a:t>Hoy </a:t>
            </a:r>
            <a:r>
              <a:rPr lang="en-US" dirty="0" err="1" smtClean="0"/>
              <a:t>es</a:t>
            </a:r>
            <a:r>
              <a:rPr lang="en-US" dirty="0" smtClean="0"/>
              <a:t> </a:t>
            </a:r>
            <a:r>
              <a:rPr lang="en-US" dirty="0" err="1" smtClean="0"/>
              <a:t>martes</a:t>
            </a:r>
            <a:r>
              <a:rPr lang="en-US" dirty="0" smtClean="0"/>
              <a:t>, el 18 de </a:t>
            </a:r>
            <a:r>
              <a:rPr lang="en-US" dirty="0" err="1" smtClean="0"/>
              <a:t>marzo</a:t>
            </a:r>
            <a:endParaRPr lang="en-US" dirty="0"/>
          </a:p>
        </p:txBody>
      </p:sp>
      <p:sp>
        <p:nvSpPr>
          <p:cNvPr id="5" name="Content Placeholder 4"/>
          <p:cNvSpPr>
            <a:spLocks noGrp="1"/>
          </p:cNvSpPr>
          <p:nvPr>
            <p:ph idx="1"/>
          </p:nvPr>
        </p:nvSpPr>
        <p:spPr>
          <a:xfrm>
            <a:off x="685800" y="2133600"/>
            <a:ext cx="7848600" cy="9906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2800" dirty="0" err="1" smtClean="0"/>
              <a:t>Agarra</a:t>
            </a:r>
            <a:r>
              <a:rPr lang="en-US" sz="2800" dirty="0" smtClean="0"/>
              <a:t> </a:t>
            </a:r>
            <a:r>
              <a:rPr lang="en-US" sz="2800" dirty="0" err="1" smtClean="0"/>
              <a:t>una</a:t>
            </a:r>
            <a:r>
              <a:rPr lang="en-US" sz="2800" dirty="0" smtClean="0"/>
              <a:t> </a:t>
            </a:r>
            <a:r>
              <a:rPr lang="en-US" sz="2800" dirty="0" err="1" smtClean="0"/>
              <a:t>hoja</a:t>
            </a:r>
            <a:r>
              <a:rPr lang="en-US" sz="2800" dirty="0" smtClean="0"/>
              <a:t> de </a:t>
            </a:r>
            <a:r>
              <a:rPr lang="en-US" sz="2800" dirty="0" err="1" smtClean="0"/>
              <a:t>calentamientos</a:t>
            </a:r>
            <a:r>
              <a:rPr lang="en-US" sz="2800" dirty="0" smtClean="0"/>
              <a:t> y </a:t>
            </a:r>
            <a:r>
              <a:rPr lang="en-US" sz="2800" dirty="0" err="1" smtClean="0"/>
              <a:t>una</a:t>
            </a:r>
            <a:r>
              <a:rPr lang="en-US" sz="2800" dirty="0" smtClean="0"/>
              <a:t> p</a:t>
            </a:r>
            <a:r>
              <a:rPr lang="es-MX" sz="2800" dirty="0" smtClean="0"/>
              <a:t>á</a:t>
            </a:r>
            <a:r>
              <a:rPr lang="en-US" sz="2800" dirty="0" err="1" smtClean="0"/>
              <a:t>gina</a:t>
            </a:r>
            <a:r>
              <a:rPr lang="en-US" sz="2800" dirty="0" smtClean="0"/>
              <a:t> de </a:t>
            </a:r>
            <a:r>
              <a:rPr lang="en-US" sz="2800" dirty="0" err="1" smtClean="0"/>
              <a:t>estampas</a:t>
            </a:r>
            <a:r>
              <a:rPr lang="en-US" sz="2800" dirty="0" smtClean="0"/>
              <a:t> de la mesa. </a:t>
            </a:r>
            <a:endParaRPr lang="en-US" sz="2800" dirty="0"/>
          </a:p>
        </p:txBody>
      </p:sp>
      <p:sp>
        <p:nvSpPr>
          <p:cNvPr id="6" name="TextBox 5"/>
          <p:cNvSpPr txBox="1"/>
          <p:nvPr/>
        </p:nvSpPr>
        <p:spPr>
          <a:xfrm>
            <a:off x="4419600" y="3657600"/>
            <a:ext cx="411480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err="1" smtClean="0"/>
              <a:t>Tarea</a:t>
            </a:r>
            <a:r>
              <a:rPr lang="en-US" b="1" dirty="0" smtClean="0"/>
              <a:t>: </a:t>
            </a:r>
          </a:p>
          <a:p>
            <a:pPr algn="ctr"/>
            <a:r>
              <a:rPr lang="en-US" dirty="0" err="1" smtClean="0"/>
              <a:t>Quizlet</a:t>
            </a:r>
            <a:r>
              <a:rPr lang="en-US" dirty="0" smtClean="0"/>
              <a:t> Learn Mode– Esperanza</a:t>
            </a:r>
          </a:p>
          <a:p>
            <a:pPr algn="ctr"/>
            <a:r>
              <a:rPr lang="en-US" dirty="0" err="1" smtClean="0"/>
              <a:t>Entr</a:t>
            </a:r>
            <a:r>
              <a:rPr lang="es-MX" dirty="0" err="1" smtClean="0"/>
              <a:t>égala</a:t>
            </a:r>
            <a:r>
              <a:rPr lang="es-MX" dirty="0" smtClean="0"/>
              <a:t> el </a:t>
            </a:r>
            <a:r>
              <a:rPr lang="en-US" dirty="0" err="1" smtClean="0"/>
              <a:t>lunes</a:t>
            </a:r>
            <a:endParaRPr lang="en-US" dirty="0" smtClean="0"/>
          </a:p>
          <a:p>
            <a:pPr algn="ctr"/>
            <a:r>
              <a:rPr lang="en-US" dirty="0" smtClean="0"/>
              <a:t>Congratulations screen for Android/Computer, 0 Unknown screen for iPhone/iPad</a:t>
            </a:r>
            <a:endParaRPr lang="en-US" dirty="0"/>
          </a:p>
        </p:txBody>
      </p:sp>
      <p:sp>
        <p:nvSpPr>
          <p:cNvPr id="7" name="TextBox 6"/>
          <p:cNvSpPr txBox="1"/>
          <p:nvPr/>
        </p:nvSpPr>
        <p:spPr>
          <a:xfrm>
            <a:off x="816429" y="3886200"/>
            <a:ext cx="3429000"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b="1" dirty="0" smtClean="0"/>
              <a:t>Hoy: </a:t>
            </a:r>
          </a:p>
          <a:p>
            <a:pPr algn="ctr"/>
            <a:r>
              <a:rPr lang="en-US" dirty="0" err="1" smtClean="0"/>
              <a:t>Repaso</a:t>
            </a:r>
            <a:r>
              <a:rPr lang="en-US" dirty="0" smtClean="0"/>
              <a:t> de cap</a:t>
            </a:r>
            <a:r>
              <a:rPr lang="es-MX" dirty="0" smtClean="0"/>
              <a:t>í</a:t>
            </a:r>
            <a:r>
              <a:rPr lang="en-US" dirty="0" err="1" smtClean="0"/>
              <a:t>tulos</a:t>
            </a:r>
            <a:r>
              <a:rPr lang="en-US" dirty="0" smtClean="0"/>
              <a:t> 1-7</a:t>
            </a:r>
          </a:p>
          <a:p>
            <a:pPr algn="ctr"/>
            <a:r>
              <a:rPr lang="en-US" dirty="0" smtClean="0"/>
              <a:t>Lee cap</a:t>
            </a:r>
            <a:r>
              <a:rPr lang="es-MX" dirty="0" smtClean="0"/>
              <a:t>í</a:t>
            </a:r>
            <a:r>
              <a:rPr lang="en-US" dirty="0" err="1" smtClean="0"/>
              <a:t>tulo</a:t>
            </a:r>
            <a:r>
              <a:rPr lang="en-US" dirty="0" smtClean="0"/>
              <a:t> 8 &amp; 9</a:t>
            </a:r>
            <a:endParaRPr lang="en-US" dirty="0"/>
          </a:p>
        </p:txBody>
      </p:sp>
      <p:sp>
        <p:nvSpPr>
          <p:cNvPr id="8" name="TextBox 7"/>
          <p:cNvSpPr txBox="1"/>
          <p:nvPr/>
        </p:nvSpPr>
        <p:spPr>
          <a:xfrm>
            <a:off x="1295400" y="5562600"/>
            <a:ext cx="6781800" cy="923330"/>
          </a:xfrm>
          <a:prstGeom prst="rect">
            <a:avLst/>
          </a:prstGeom>
          <a:solidFill>
            <a:srgbClr val="FFFF00"/>
          </a:solidFill>
        </p:spPr>
        <p:txBody>
          <a:bodyPr wrap="square" rtlCol="0">
            <a:spAutoFit/>
          </a:bodyPr>
          <a:lstStyle/>
          <a:p>
            <a:pPr algn="ctr"/>
            <a:r>
              <a:rPr lang="en-US" dirty="0" err="1" smtClean="0"/>
              <a:t>Fecha</a:t>
            </a:r>
            <a:r>
              <a:rPr lang="en-US" dirty="0" smtClean="0"/>
              <a:t> </a:t>
            </a:r>
            <a:r>
              <a:rPr lang="en-US" dirty="0" err="1" smtClean="0"/>
              <a:t>Importante</a:t>
            </a:r>
            <a:r>
              <a:rPr lang="en-US" dirty="0" smtClean="0"/>
              <a:t>: </a:t>
            </a:r>
            <a:r>
              <a:rPr lang="en-US" dirty="0" err="1" smtClean="0"/>
              <a:t>Pruebita</a:t>
            </a:r>
            <a:r>
              <a:rPr lang="en-US" dirty="0" smtClean="0"/>
              <a:t> de Esperanza </a:t>
            </a:r>
            <a:r>
              <a:rPr lang="en-US" dirty="0" err="1" smtClean="0"/>
              <a:t>miércoles</a:t>
            </a:r>
            <a:r>
              <a:rPr lang="en-US" dirty="0" smtClean="0"/>
              <a:t>, el 26</a:t>
            </a:r>
          </a:p>
          <a:p>
            <a:pPr marL="285750" indent="-285750">
              <a:buFont typeface="Arial" panose="020B0604020202020204" pitchFamily="34" charset="0"/>
              <a:buChar char="•"/>
            </a:pPr>
            <a:r>
              <a:rPr lang="en-US" dirty="0" err="1" smtClean="0"/>
              <a:t>Vocabulario</a:t>
            </a:r>
            <a:endParaRPr lang="en-US" dirty="0" smtClean="0"/>
          </a:p>
          <a:p>
            <a:pPr marL="285750" indent="-285750">
              <a:buFont typeface="Arial" panose="020B0604020202020204" pitchFamily="34" charset="0"/>
              <a:buChar char="•"/>
            </a:pPr>
            <a:r>
              <a:rPr lang="en-US" dirty="0" err="1" smtClean="0"/>
              <a:t>Detalles</a:t>
            </a:r>
            <a:r>
              <a:rPr lang="en-US" dirty="0" smtClean="0"/>
              <a:t> de </a:t>
            </a:r>
            <a:r>
              <a:rPr lang="en-US" dirty="0" err="1" smtClean="0"/>
              <a:t>todos</a:t>
            </a:r>
            <a:r>
              <a:rPr lang="en-US" dirty="0" smtClean="0"/>
              <a:t> los cap</a:t>
            </a:r>
            <a:r>
              <a:rPr lang="es-MX" dirty="0" smtClean="0"/>
              <a:t>í</a:t>
            </a:r>
            <a:r>
              <a:rPr lang="en-US" dirty="0" err="1" smtClean="0"/>
              <a:t>tulos</a:t>
            </a:r>
            <a:endParaRPr lang="en-US" dirty="0"/>
          </a:p>
        </p:txBody>
      </p:sp>
      <p:sp>
        <p:nvSpPr>
          <p:cNvPr id="9" name="TextBox 8"/>
          <p:cNvSpPr txBox="1"/>
          <p:nvPr/>
        </p:nvSpPr>
        <p:spPr>
          <a:xfrm>
            <a:off x="7086600" y="196334"/>
            <a:ext cx="990600" cy="369332"/>
          </a:xfrm>
          <a:prstGeom prst="rect">
            <a:avLst/>
          </a:prstGeom>
          <a:noFill/>
        </p:spPr>
        <p:txBody>
          <a:bodyPr wrap="square" rtlCol="0">
            <a:spAutoFit/>
          </a:bodyPr>
          <a:lstStyle/>
          <a:p>
            <a:r>
              <a:rPr lang="en-US" dirty="0" err="1" smtClean="0"/>
              <a:t>Día</a:t>
            </a:r>
            <a:r>
              <a:rPr lang="en-US" dirty="0" smtClean="0"/>
              <a:t> B</a:t>
            </a:r>
            <a:endParaRPr lang="en-US" dirty="0"/>
          </a:p>
        </p:txBody>
      </p:sp>
    </p:spTree>
    <p:custDataLst>
      <p:tags r:id="rId1"/>
    </p:custDataLst>
    <p:extLst>
      <p:ext uri="{BB962C8B-B14F-4D97-AF65-F5344CB8AC3E}">
        <p14:creationId xmlns:p14="http://schemas.microsoft.com/office/powerpoint/2010/main" val="1767798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Start saving recycled goods/clean trash for a project we will be doing next week! </a:t>
            </a:r>
            <a:endParaRPr lang="en-US" sz="3200" dirty="0"/>
          </a:p>
        </p:txBody>
      </p:sp>
      <p:sp>
        <p:nvSpPr>
          <p:cNvPr id="3" name="Content Placeholder 2"/>
          <p:cNvSpPr>
            <a:spLocks noGrp="1"/>
          </p:cNvSpPr>
          <p:nvPr>
            <p:ph idx="1"/>
          </p:nvPr>
        </p:nvSpPr>
        <p:spPr>
          <a:xfrm>
            <a:off x="533400" y="2209800"/>
            <a:ext cx="7033708" cy="3772348"/>
          </a:xfrm>
        </p:spPr>
        <p:txBody>
          <a:bodyPr>
            <a:normAutofit lnSpcReduction="10000"/>
          </a:bodyPr>
          <a:lstStyle/>
          <a:p>
            <a:r>
              <a:rPr lang="en-US" dirty="0" smtClean="0"/>
              <a:t>Must bring items clean in a bag labeled with your name on it by A DAY: Tuesday March 25</a:t>
            </a:r>
            <a:r>
              <a:rPr lang="en-US" baseline="30000" dirty="0" smtClean="0"/>
              <a:t>th</a:t>
            </a:r>
            <a:r>
              <a:rPr lang="en-US" dirty="0" smtClean="0"/>
              <a:t>, B DAY: Wednesday March 26</a:t>
            </a:r>
            <a:r>
              <a:rPr lang="en-US" baseline="30000" dirty="0" smtClean="0"/>
              <a:t>th</a:t>
            </a:r>
          </a:p>
          <a:p>
            <a:r>
              <a:rPr lang="en-US" dirty="0" smtClean="0"/>
              <a:t>You will be creating a work of art to portray a message to our community about a social, political or environmental challenge just like Antonio </a:t>
            </a:r>
            <a:r>
              <a:rPr lang="en-US" dirty="0" err="1" smtClean="0"/>
              <a:t>Berni</a:t>
            </a:r>
            <a:r>
              <a:rPr lang="en-US" dirty="0" smtClean="0"/>
              <a:t> did.  </a:t>
            </a:r>
          </a:p>
          <a:p>
            <a:pPr lvl="1"/>
            <a:r>
              <a:rPr lang="en-US" sz="1400" dirty="0" smtClean="0"/>
              <a:t>Antonio </a:t>
            </a:r>
            <a:r>
              <a:rPr lang="en-US" sz="1400" dirty="0" err="1" smtClean="0"/>
              <a:t>Berni</a:t>
            </a:r>
            <a:r>
              <a:rPr lang="en-US" sz="1400" dirty="0" smtClean="0"/>
              <a:t> began collecting and </a:t>
            </a:r>
            <a:r>
              <a:rPr lang="en-US" sz="1400" dirty="0"/>
              <a:t>collaging discarded material to create a series of works </a:t>
            </a:r>
            <a:r>
              <a:rPr lang="en-US" sz="1400" dirty="0" smtClean="0"/>
              <a:t>that </a:t>
            </a:r>
            <a:r>
              <a:rPr lang="en-US" sz="1400" dirty="0"/>
              <a:t>became a social narrative on </a:t>
            </a:r>
            <a:r>
              <a:rPr lang="en-US" sz="1400" dirty="0">
                <a:hlinkClick r:id="rId3" tooltip="Industrialization"/>
              </a:rPr>
              <a:t>industrialization</a:t>
            </a:r>
            <a:r>
              <a:rPr lang="en-US" sz="1400" dirty="0"/>
              <a:t> and </a:t>
            </a:r>
            <a:r>
              <a:rPr lang="en-US" sz="1400" dirty="0">
                <a:hlinkClick r:id="rId4" tooltip="Poverty"/>
              </a:rPr>
              <a:t>poverty</a:t>
            </a:r>
            <a:r>
              <a:rPr lang="en-US" sz="1400" dirty="0"/>
              <a:t>, and pointed out the extreme disparities existing between the wealthy Argentine aristocracy and the "</a:t>
            </a:r>
            <a:r>
              <a:rPr lang="en-US" sz="1400" dirty="0" err="1"/>
              <a:t>Juanitos</a:t>
            </a:r>
            <a:r>
              <a:rPr lang="en-US" sz="1400" dirty="0"/>
              <a:t>” of the slums.</a:t>
            </a:r>
          </a:p>
        </p:txBody>
      </p:sp>
      <p:pic>
        <p:nvPicPr>
          <p:cNvPr id="2050" name="Picture 2" descr="File:AntonioBerni00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40569" y="1905000"/>
            <a:ext cx="1447036" cy="1905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710725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pic>
        <p:nvPicPr>
          <p:cNvPr id="1026" name="Picture 2" descr="File:Juanito tocando la flauta, 197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4080" y="1752600"/>
            <a:ext cx="2331796" cy="3581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2.bp.blogspot.com/-LNA-xyPomNo/ThE_RifuwPI/AAAAAAAAACQ/hF8D80zGwLQ/s1600/juanit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 y="1671637"/>
            <a:ext cx="2409825"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arteargentino.educ.ar/sites/default/files/sites/all/files/Berni-Juanito-Laguna-remontando-su-barrilet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05200" y="-38840"/>
            <a:ext cx="2023916" cy="358287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t1.gstatic.com/images?q=tbn:ANd9GcRNpwyy1E0J9IdeKbWohYmM9SVb2PcZncXj3HuT0TL8Xa5x7u5Y9w:www.artecriticas.com.ar/userfiles/images/visuales/Berni2.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1963" y="3733800"/>
            <a:ext cx="2027153" cy="3124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637869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Jigsaw</a:t>
            </a:r>
            <a:br>
              <a:rPr lang="en-US" dirty="0" smtClean="0"/>
            </a:br>
            <a:r>
              <a:rPr lang="en-US" dirty="0" err="1" smtClean="0"/>
              <a:t>Grupos</a:t>
            </a:r>
            <a:r>
              <a:rPr lang="en-US" dirty="0" smtClean="0"/>
              <a:t> </a:t>
            </a:r>
            <a:r>
              <a:rPr lang="en-US" dirty="0" err="1" smtClean="0"/>
              <a:t>Orginales</a:t>
            </a:r>
            <a:endParaRPr lang="en-US" dirty="0"/>
          </a:p>
        </p:txBody>
      </p:sp>
      <p:sp>
        <p:nvSpPr>
          <p:cNvPr id="3" name="Content Placeholder 2"/>
          <p:cNvSpPr>
            <a:spLocks noGrp="1"/>
          </p:cNvSpPr>
          <p:nvPr>
            <p:ph idx="1"/>
          </p:nvPr>
        </p:nvSpPr>
        <p:spPr/>
        <p:txBody>
          <a:bodyPr/>
          <a:lstStyle/>
          <a:p>
            <a:pPr algn="ctr"/>
            <a:r>
              <a:rPr lang="en-US" dirty="0" smtClean="0"/>
              <a:t>En </a:t>
            </a:r>
            <a:r>
              <a:rPr lang="en-US" dirty="0" err="1" smtClean="0"/>
              <a:t>grupos</a:t>
            </a:r>
            <a:r>
              <a:rPr lang="en-US" dirty="0" smtClean="0"/>
              <a:t> de 4, decide qui</a:t>
            </a:r>
            <a:r>
              <a:rPr lang="es-MX" dirty="0" err="1" smtClean="0"/>
              <a:t>én</a:t>
            </a:r>
            <a:r>
              <a:rPr lang="es-MX" dirty="0" smtClean="0"/>
              <a:t> es persona #1, #2, #3, #4</a:t>
            </a:r>
          </a:p>
          <a:p>
            <a:pPr algn="ctr"/>
            <a:endParaRPr lang="es-MX" dirty="0"/>
          </a:p>
          <a:p>
            <a:pPr algn="ctr"/>
            <a:r>
              <a:rPr lang="es-MX" dirty="0" smtClean="0"/>
              <a:t>Vas a regresar a este grupo para compartir lo que aprendes en tu grupo experto</a:t>
            </a:r>
            <a:r>
              <a:rPr lang="en-US" dirty="0" smtClean="0"/>
              <a:t> </a:t>
            </a:r>
            <a:endParaRPr lang="en-US" dirty="0"/>
          </a:p>
        </p:txBody>
      </p:sp>
    </p:spTree>
    <p:custDataLst>
      <p:tags r:id="rId1"/>
    </p:custDataLst>
    <p:extLst>
      <p:ext uri="{BB962C8B-B14F-4D97-AF65-F5344CB8AC3E}">
        <p14:creationId xmlns:p14="http://schemas.microsoft.com/office/powerpoint/2010/main" val="685756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Grupos</a:t>
            </a:r>
            <a:r>
              <a:rPr lang="en-US" dirty="0" smtClean="0"/>
              <a:t> </a:t>
            </a:r>
            <a:r>
              <a:rPr lang="en-US" dirty="0" err="1" smtClean="0"/>
              <a:t>Expertos</a:t>
            </a:r>
            <a:endParaRPr lang="en-US" dirty="0"/>
          </a:p>
        </p:txBody>
      </p:sp>
      <p:sp>
        <p:nvSpPr>
          <p:cNvPr id="3" name="Content Placeholder 2"/>
          <p:cNvSpPr>
            <a:spLocks noGrp="1"/>
          </p:cNvSpPr>
          <p:nvPr>
            <p:ph idx="1"/>
          </p:nvPr>
        </p:nvSpPr>
        <p:spPr/>
        <p:txBody>
          <a:bodyPr/>
          <a:lstStyle/>
          <a:p>
            <a:r>
              <a:rPr lang="en-US" dirty="0" err="1" smtClean="0"/>
              <a:t>Grupo</a:t>
            </a:r>
            <a:r>
              <a:rPr lang="en-US" dirty="0" smtClean="0"/>
              <a:t> #1 – Cap</a:t>
            </a:r>
            <a:r>
              <a:rPr lang="es-MX" dirty="0" smtClean="0"/>
              <a:t>í</a:t>
            </a:r>
            <a:r>
              <a:rPr lang="en-US" dirty="0" err="1" smtClean="0"/>
              <a:t>tulos</a:t>
            </a:r>
            <a:r>
              <a:rPr lang="en-US" dirty="0" smtClean="0"/>
              <a:t> 1-2</a:t>
            </a:r>
          </a:p>
          <a:p>
            <a:r>
              <a:rPr lang="en-US" dirty="0" err="1" smtClean="0"/>
              <a:t>Grupo</a:t>
            </a:r>
            <a:r>
              <a:rPr lang="en-US" dirty="0" smtClean="0"/>
              <a:t> #2 – Cap</a:t>
            </a:r>
            <a:r>
              <a:rPr lang="es-MX" dirty="0" smtClean="0"/>
              <a:t>í</a:t>
            </a:r>
            <a:r>
              <a:rPr lang="en-US" dirty="0" err="1" smtClean="0"/>
              <a:t>tulos</a:t>
            </a:r>
            <a:r>
              <a:rPr lang="en-US" dirty="0" smtClean="0"/>
              <a:t> 3-4</a:t>
            </a:r>
          </a:p>
          <a:p>
            <a:r>
              <a:rPr lang="en-US" dirty="0" err="1" smtClean="0"/>
              <a:t>Grupo</a:t>
            </a:r>
            <a:r>
              <a:rPr lang="en-US" dirty="0" smtClean="0"/>
              <a:t> #3 – Cap</a:t>
            </a:r>
            <a:r>
              <a:rPr lang="es-MX" dirty="0" smtClean="0"/>
              <a:t>í</a:t>
            </a:r>
            <a:r>
              <a:rPr lang="en-US" dirty="0" err="1" smtClean="0"/>
              <a:t>tulos</a:t>
            </a:r>
            <a:r>
              <a:rPr lang="en-US" dirty="0" smtClean="0"/>
              <a:t> 5-6</a:t>
            </a:r>
          </a:p>
          <a:p>
            <a:r>
              <a:rPr lang="en-US" dirty="0" err="1" smtClean="0"/>
              <a:t>Grupo</a:t>
            </a:r>
            <a:r>
              <a:rPr lang="en-US" dirty="0" smtClean="0"/>
              <a:t> #4 – Cap</a:t>
            </a:r>
            <a:r>
              <a:rPr lang="es-MX" dirty="0" smtClean="0"/>
              <a:t>í</a:t>
            </a:r>
            <a:r>
              <a:rPr lang="en-US" dirty="0" err="1" smtClean="0"/>
              <a:t>tulos</a:t>
            </a:r>
            <a:r>
              <a:rPr lang="en-US" dirty="0" smtClean="0"/>
              <a:t> 7</a:t>
            </a:r>
          </a:p>
          <a:p>
            <a:endParaRPr lang="en-US" dirty="0"/>
          </a:p>
          <a:p>
            <a:r>
              <a:rPr lang="en-US" dirty="0" err="1" smtClean="0"/>
              <a:t>Escribe</a:t>
            </a:r>
            <a:r>
              <a:rPr lang="en-US" dirty="0" smtClean="0"/>
              <a:t> 5 </a:t>
            </a:r>
            <a:r>
              <a:rPr lang="en-US" dirty="0" err="1" smtClean="0"/>
              <a:t>frases</a:t>
            </a:r>
            <a:r>
              <a:rPr lang="en-US" dirty="0" smtClean="0"/>
              <a:t> en </a:t>
            </a:r>
            <a:r>
              <a:rPr lang="en-US" dirty="0" err="1" smtClean="0"/>
              <a:t>espa</a:t>
            </a:r>
            <a:r>
              <a:rPr lang="es-MX" dirty="0" smtClean="0"/>
              <a:t>ñ</a:t>
            </a:r>
            <a:r>
              <a:rPr lang="en-US" dirty="0" err="1" smtClean="0"/>
              <a:t>ol</a:t>
            </a:r>
            <a:r>
              <a:rPr lang="en-US" dirty="0" smtClean="0"/>
              <a:t> de lo </a:t>
            </a:r>
            <a:r>
              <a:rPr lang="en-US" dirty="0" err="1" smtClean="0"/>
              <a:t>que</a:t>
            </a:r>
            <a:r>
              <a:rPr lang="en-US" dirty="0" smtClean="0"/>
              <a:t> </a:t>
            </a:r>
            <a:r>
              <a:rPr lang="en-US" dirty="0" err="1" smtClean="0"/>
              <a:t>pasa</a:t>
            </a:r>
            <a:r>
              <a:rPr lang="en-US" dirty="0" smtClean="0"/>
              <a:t> en los cap</a:t>
            </a:r>
            <a:r>
              <a:rPr lang="es-MX" dirty="0" err="1" smtClean="0"/>
              <a:t>ítulos</a:t>
            </a:r>
            <a:r>
              <a:rPr lang="es-MX" dirty="0" smtClean="0"/>
              <a:t> asignados</a:t>
            </a:r>
            <a:endParaRPr lang="en-US" dirty="0"/>
          </a:p>
        </p:txBody>
      </p:sp>
      <p:sp>
        <p:nvSpPr>
          <p:cNvPr id="4" name="TextBox 3"/>
          <p:cNvSpPr txBox="1"/>
          <p:nvPr/>
        </p:nvSpPr>
        <p:spPr>
          <a:xfrm>
            <a:off x="7086600" y="196334"/>
            <a:ext cx="990600" cy="369332"/>
          </a:xfrm>
          <a:prstGeom prst="rect">
            <a:avLst/>
          </a:prstGeom>
          <a:noFill/>
        </p:spPr>
        <p:txBody>
          <a:bodyPr wrap="square" rtlCol="0">
            <a:spAutoFit/>
          </a:bodyPr>
          <a:lstStyle/>
          <a:p>
            <a:r>
              <a:rPr lang="en-US" dirty="0" err="1" smtClean="0">
                <a:solidFill>
                  <a:schemeClr val="bg1"/>
                </a:solidFill>
              </a:rPr>
              <a:t>Día</a:t>
            </a:r>
            <a:r>
              <a:rPr lang="en-US" dirty="0" smtClean="0">
                <a:solidFill>
                  <a:schemeClr val="bg1"/>
                </a:solidFill>
              </a:rPr>
              <a:t> A</a:t>
            </a:r>
            <a:endParaRPr lang="en-US" dirty="0">
              <a:solidFill>
                <a:schemeClr val="bg1"/>
              </a:solidFill>
            </a:endParaRPr>
          </a:p>
        </p:txBody>
      </p:sp>
    </p:spTree>
    <p:custDataLst>
      <p:tags r:id="rId1"/>
    </p:custDataLst>
    <p:extLst>
      <p:ext uri="{BB962C8B-B14F-4D97-AF65-F5344CB8AC3E}">
        <p14:creationId xmlns:p14="http://schemas.microsoft.com/office/powerpoint/2010/main" val="428018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Grupos</a:t>
            </a:r>
            <a:r>
              <a:rPr lang="en-US" dirty="0" smtClean="0"/>
              <a:t> </a:t>
            </a:r>
            <a:r>
              <a:rPr lang="en-US" dirty="0" err="1" smtClean="0"/>
              <a:t>Expertos</a:t>
            </a:r>
            <a:endParaRPr lang="en-US" dirty="0"/>
          </a:p>
        </p:txBody>
      </p:sp>
      <p:sp>
        <p:nvSpPr>
          <p:cNvPr id="3" name="Content Placeholder 2"/>
          <p:cNvSpPr>
            <a:spLocks noGrp="1"/>
          </p:cNvSpPr>
          <p:nvPr>
            <p:ph idx="1"/>
          </p:nvPr>
        </p:nvSpPr>
        <p:spPr/>
        <p:txBody>
          <a:bodyPr/>
          <a:lstStyle/>
          <a:p>
            <a:r>
              <a:rPr lang="en-US" dirty="0" err="1" smtClean="0"/>
              <a:t>Grupo</a:t>
            </a:r>
            <a:r>
              <a:rPr lang="en-US" dirty="0" smtClean="0"/>
              <a:t> #1 – Cap</a:t>
            </a:r>
            <a:r>
              <a:rPr lang="es-MX" dirty="0" smtClean="0"/>
              <a:t>í</a:t>
            </a:r>
            <a:r>
              <a:rPr lang="en-US" dirty="0" err="1" smtClean="0"/>
              <a:t>tulos</a:t>
            </a:r>
            <a:r>
              <a:rPr lang="en-US" dirty="0" smtClean="0"/>
              <a:t> 1-2</a:t>
            </a:r>
          </a:p>
          <a:p>
            <a:r>
              <a:rPr lang="en-US" dirty="0" err="1" smtClean="0"/>
              <a:t>Grupo</a:t>
            </a:r>
            <a:r>
              <a:rPr lang="en-US" dirty="0" smtClean="0"/>
              <a:t> #2 – Cap</a:t>
            </a:r>
            <a:r>
              <a:rPr lang="es-MX" dirty="0" smtClean="0"/>
              <a:t>í</a:t>
            </a:r>
            <a:r>
              <a:rPr lang="en-US" dirty="0" err="1" smtClean="0"/>
              <a:t>tulos</a:t>
            </a:r>
            <a:r>
              <a:rPr lang="en-US" dirty="0" smtClean="0"/>
              <a:t> 3-4</a:t>
            </a:r>
          </a:p>
          <a:p>
            <a:r>
              <a:rPr lang="en-US" dirty="0" err="1" smtClean="0"/>
              <a:t>Grupo</a:t>
            </a:r>
            <a:r>
              <a:rPr lang="en-US" dirty="0" smtClean="0"/>
              <a:t> #3 – Cap</a:t>
            </a:r>
            <a:r>
              <a:rPr lang="es-MX" dirty="0" smtClean="0"/>
              <a:t>í</a:t>
            </a:r>
            <a:r>
              <a:rPr lang="en-US" dirty="0" err="1" smtClean="0"/>
              <a:t>tulos</a:t>
            </a:r>
            <a:r>
              <a:rPr lang="en-US" dirty="0" smtClean="0"/>
              <a:t> 5-6</a:t>
            </a:r>
          </a:p>
          <a:p>
            <a:r>
              <a:rPr lang="en-US" dirty="0" err="1" smtClean="0"/>
              <a:t>Grupo</a:t>
            </a:r>
            <a:r>
              <a:rPr lang="en-US" dirty="0" smtClean="0"/>
              <a:t> #4 – Cap</a:t>
            </a:r>
            <a:r>
              <a:rPr lang="es-MX" dirty="0" smtClean="0"/>
              <a:t>í</a:t>
            </a:r>
            <a:r>
              <a:rPr lang="en-US" dirty="0" err="1" smtClean="0"/>
              <a:t>tulos</a:t>
            </a:r>
            <a:r>
              <a:rPr lang="en-US" dirty="0" smtClean="0"/>
              <a:t> 7</a:t>
            </a:r>
          </a:p>
          <a:p>
            <a:endParaRPr lang="en-US" dirty="0"/>
          </a:p>
          <a:p>
            <a:r>
              <a:rPr lang="en-US" dirty="0" err="1" smtClean="0"/>
              <a:t>Escribe</a:t>
            </a:r>
            <a:r>
              <a:rPr lang="en-US" dirty="0" smtClean="0"/>
              <a:t> 4 </a:t>
            </a:r>
            <a:r>
              <a:rPr lang="en-US" dirty="0" err="1" smtClean="0"/>
              <a:t>frases</a:t>
            </a:r>
            <a:r>
              <a:rPr lang="en-US" dirty="0" smtClean="0"/>
              <a:t> en </a:t>
            </a:r>
            <a:r>
              <a:rPr lang="en-US" dirty="0" err="1" smtClean="0"/>
              <a:t>espa</a:t>
            </a:r>
            <a:r>
              <a:rPr lang="es-MX" dirty="0" smtClean="0"/>
              <a:t>ñ</a:t>
            </a:r>
            <a:r>
              <a:rPr lang="en-US" dirty="0" err="1" smtClean="0"/>
              <a:t>ol</a:t>
            </a:r>
            <a:r>
              <a:rPr lang="en-US" dirty="0" smtClean="0"/>
              <a:t> de lo </a:t>
            </a:r>
            <a:r>
              <a:rPr lang="en-US" dirty="0" err="1" smtClean="0"/>
              <a:t>que</a:t>
            </a:r>
            <a:r>
              <a:rPr lang="en-US" dirty="0" smtClean="0"/>
              <a:t> </a:t>
            </a:r>
            <a:r>
              <a:rPr lang="en-US" dirty="0" err="1" smtClean="0"/>
              <a:t>pasa</a:t>
            </a:r>
            <a:r>
              <a:rPr lang="en-US" dirty="0" smtClean="0"/>
              <a:t> en los cap</a:t>
            </a:r>
            <a:r>
              <a:rPr lang="es-MX" dirty="0" err="1" smtClean="0"/>
              <a:t>ítulos</a:t>
            </a:r>
            <a:r>
              <a:rPr lang="es-MX" dirty="0" smtClean="0"/>
              <a:t> asignados</a:t>
            </a:r>
            <a:endParaRPr lang="en-US" dirty="0"/>
          </a:p>
        </p:txBody>
      </p:sp>
      <p:sp>
        <p:nvSpPr>
          <p:cNvPr id="4" name="TextBox 3"/>
          <p:cNvSpPr txBox="1"/>
          <p:nvPr/>
        </p:nvSpPr>
        <p:spPr>
          <a:xfrm>
            <a:off x="7060474" y="39971"/>
            <a:ext cx="990600" cy="369332"/>
          </a:xfrm>
          <a:prstGeom prst="rect">
            <a:avLst/>
          </a:prstGeom>
          <a:noFill/>
        </p:spPr>
        <p:txBody>
          <a:bodyPr wrap="square" rtlCol="0">
            <a:spAutoFit/>
          </a:bodyPr>
          <a:lstStyle/>
          <a:p>
            <a:r>
              <a:rPr lang="en-US" dirty="0" err="1" smtClean="0">
                <a:solidFill>
                  <a:schemeClr val="bg1"/>
                </a:solidFill>
              </a:rPr>
              <a:t>Día</a:t>
            </a:r>
            <a:r>
              <a:rPr lang="en-US" dirty="0" smtClean="0">
                <a:solidFill>
                  <a:schemeClr val="bg1"/>
                </a:solidFill>
              </a:rPr>
              <a:t> B</a:t>
            </a:r>
            <a:endParaRPr lang="en-US" dirty="0">
              <a:solidFill>
                <a:schemeClr val="bg1"/>
              </a:solidFill>
            </a:endParaRPr>
          </a:p>
        </p:txBody>
      </p:sp>
    </p:spTree>
    <p:custDataLst>
      <p:tags r:id="rId1"/>
    </p:custDataLst>
    <p:extLst>
      <p:ext uri="{BB962C8B-B14F-4D97-AF65-F5344CB8AC3E}">
        <p14:creationId xmlns:p14="http://schemas.microsoft.com/office/powerpoint/2010/main" val="182831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lstStyle/>
          <a:p>
            <a:r>
              <a:rPr lang="en-US" dirty="0" err="1" smtClean="0"/>
              <a:t>Grupos</a:t>
            </a:r>
            <a:r>
              <a:rPr lang="en-US" dirty="0" smtClean="0"/>
              <a:t> </a:t>
            </a:r>
            <a:r>
              <a:rPr lang="en-US" dirty="0" err="1" smtClean="0"/>
              <a:t>Originales</a:t>
            </a:r>
            <a:endParaRPr lang="en-US" dirty="0"/>
          </a:p>
        </p:txBody>
      </p:sp>
      <p:sp>
        <p:nvSpPr>
          <p:cNvPr id="3" name="Content Placeholder 2"/>
          <p:cNvSpPr>
            <a:spLocks noGrp="1"/>
          </p:cNvSpPr>
          <p:nvPr>
            <p:ph idx="1"/>
          </p:nvPr>
        </p:nvSpPr>
        <p:spPr>
          <a:xfrm>
            <a:off x="1066800" y="2286000"/>
            <a:ext cx="6777317" cy="3508977"/>
          </a:xfrm>
        </p:spPr>
        <p:txBody>
          <a:bodyPr/>
          <a:lstStyle/>
          <a:p>
            <a:r>
              <a:rPr lang="en-US" dirty="0" err="1" smtClean="0"/>
              <a:t>Cada</a:t>
            </a:r>
            <a:r>
              <a:rPr lang="en-US" dirty="0" smtClean="0"/>
              <a:t> persona lee </a:t>
            </a:r>
            <a:r>
              <a:rPr lang="en-US" dirty="0" err="1" smtClean="0"/>
              <a:t>sus</a:t>
            </a:r>
            <a:r>
              <a:rPr lang="en-US" dirty="0" smtClean="0"/>
              <a:t> </a:t>
            </a:r>
            <a:r>
              <a:rPr lang="en-US" dirty="0" err="1" smtClean="0"/>
              <a:t>frases</a:t>
            </a:r>
            <a:r>
              <a:rPr lang="en-US" dirty="0" smtClean="0"/>
              <a:t> al </a:t>
            </a:r>
            <a:r>
              <a:rPr lang="en-US" dirty="0" err="1" smtClean="0"/>
              <a:t>grupo</a:t>
            </a:r>
            <a:r>
              <a:rPr lang="en-US" dirty="0" smtClean="0"/>
              <a:t>.</a:t>
            </a:r>
          </a:p>
          <a:p>
            <a:pPr marL="68580" indent="0">
              <a:buNone/>
            </a:pPr>
            <a:r>
              <a:rPr lang="en-US" dirty="0" smtClean="0"/>
              <a:t> </a:t>
            </a:r>
          </a:p>
          <a:p>
            <a:pPr lvl="1"/>
            <a:r>
              <a:rPr lang="en-US" dirty="0" smtClean="0"/>
              <a:t>Personas #1 y #2 – </a:t>
            </a:r>
            <a:r>
              <a:rPr lang="en-US" dirty="0" err="1" smtClean="0"/>
              <a:t>Dibujen</a:t>
            </a:r>
            <a:r>
              <a:rPr lang="en-US" dirty="0" smtClean="0"/>
              <a:t> 4 </a:t>
            </a:r>
            <a:r>
              <a:rPr lang="en-US" dirty="0" err="1" smtClean="0"/>
              <a:t>dibujos</a:t>
            </a:r>
            <a:r>
              <a:rPr lang="en-US" dirty="0" smtClean="0"/>
              <a:t> de lo </a:t>
            </a:r>
            <a:r>
              <a:rPr lang="en-US" dirty="0" err="1" smtClean="0"/>
              <a:t>que</a:t>
            </a:r>
            <a:r>
              <a:rPr lang="en-US" dirty="0" smtClean="0"/>
              <a:t> </a:t>
            </a:r>
            <a:r>
              <a:rPr lang="en-US" dirty="0" err="1" smtClean="0"/>
              <a:t>pasa</a:t>
            </a:r>
            <a:r>
              <a:rPr lang="en-US" dirty="0" smtClean="0"/>
              <a:t> en </a:t>
            </a:r>
            <a:r>
              <a:rPr lang="en-US" dirty="0"/>
              <a:t>Cap</a:t>
            </a:r>
            <a:r>
              <a:rPr lang="es-MX" dirty="0"/>
              <a:t>í</a:t>
            </a:r>
            <a:r>
              <a:rPr lang="en-US" dirty="0" err="1"/>
              <a:t>tulos</a:t>
            </a:r>
            <a:r>
              <a:rPr lang="en-US" dirty="0"/>
              <a:t> </a:t>
            </a:r>
            <a:r>
              <a:rPr lang="en-US" dirty="0" smtClean="0"/>
              <a:t>5-7</a:t>
            </a:r>
          </a:p>
          <a:p>
            <a:pPr lvl="1"/>
            <a:r>
              <a:rPr lang="en-US" dirty="0"/>
              <a:t>Personas </a:t>
            </a:r>
            <a:r>
              <a:rPr lang="en-US" dirty="0" smtClean="0"/>
              <a:t>#3 </a:t>
            </a:r>
            <a:r>
              <a:rPr lang="en-US" dirty="0"/>
              <a:t>y </a:t>
            </a:r>
            <a:r>
              <a:rPr lang="en-US" dirty="0" smtClean="0"/>
              <a:t>#4 </a:t>
            </a:r>
            <a:r>
              <a:rPr lang="en-US" dirty="0"/>
              <a:t>– </a:t>
            </a:r>
            <a:r>
              <a:rPr lang="en-US" dirty="0" err="1"/>
              <a:t>Dibujen</a:t>
            </a:r>
            <a:r>
              <a:rPr lang="en-US" dirty="0"/>
              <a:t> 4 </a:t>
            </a:r>
            <a:r>
              <a:rPr lang="en-US" dirty="0" err="1"/>
              <a:t>dibujos</a:t>
            </a:r>
            <a:r>
              <a:rPr lang="en-US" dirty="0"/>
              <a:t> de lo </a:t>
            </a:r>
            <a:r>
              <a:rPr lang="en-US" dirty="0" err="1"/>
              <a:t>que</a:t>
            </a:r>
            <a:r>
              <a:rPr lang="en-US" dirty="0"/>
              <a:t> </a:t>
            </a:r>
            <a:r>
              <a:rPr lang="en-US" dirty="0" err="1"/>
              <a:t>pasa</a:t>
            </a:r>
            <a:r>
              <a:rPr lang="en-US" dirty="0"/>
              <a:t> en Cap</a:t>
            </a:r>
            <a:r>
              <a:rPr lang="es-MX" dirty="0"/>
              <a:t>í</a:t>
            </a:r>
            <a:r>
              <a:rPr lang="en-US" dirty="0" err="1"/>
              <a:t>tulos</a:t>
            </a:r>
            <a:r>
              <a:rPr lang="en-US" dirty="0"/>
              <a:t> </a:t>
            </a:r>
            <a:r>
              <a:rPr lang="en-US" dirty="0" smtClean="0"/>
              <a:t>1-4</a:t>
            </a:r>
          </a:p>
          <a:p>
            <a:endParaRPr lang="en-US" dirty="0"/>
          </a:p>
          <a:p>
            <a:endParaRPr lang="en-US" dirty="0"/>
          </a:p>
          <a:p>
            <a:endParaRPr lang="en-US" dirty="0"/>
          </a:p>
        </p:txBody>
      </p:sp>
      <p:sp>
        <p:nvSpPr>
          <p:cNvPr id="4" name="TextBox 3"/>
          <p:cNvSpPr txBox="1"/>
          <p:nvPr/>
        </p:nvSpPr>
        <p:spPr>
          <a:xfrm>
            <a:off x="7086600" y="196334"/>
            <a:ext cx="990600" cy="369332"/>
          </a:xfrm>
          <a:prstGeom prst="rect">
            <a:avLst/>
          </a:prstGeom>
          <a:noFill/>
        </p:spPr>
        <p:txBody>
          <a:bodyPr wrap="square" rtlCol="0">
            <a:spAutoFit/>
          </a:bodyPr>
          <a:lstStyle/>
          <a:p>
            <a:r>
              <a:rPr lang="en-US" dirty="0" err="1" smtClean="0">
                <a:solidFill>
                  <a:schemeClr val="bg1"/>
                </a:solidFill>
              </a:rPr>
              <a:t>Día</a:t>
            </a:r>
            <a:r>
              <a:rPr lang="en-US" dirty="0" smtClean="0">
                <a:solidFill>
                  <a:schemeClr val="bg1"/>
                </a:solidFill>
              </a:rPr>
              <a:t> A</a:t>
            </a:r>
            <a:endParaRPr lang="en-US" dirty="0">
              <a:solidFill>
                <a:schemeClr val="bg1"/>
              </a:solidFill>
            </a:endParaRPr>
          </a:p>
        </p:txBody>
      </p:sp>
    </p:spTree>
    <p:custDataLst>
      <p:tags r:id="rId1"/>
    </p:custDataLst>
    <p:extLst>
      <p:ext uri="{BB962C8B-B14F-4D97-AF65-F5344CB8AC3E}">
        <p14:creationId xmlns:p14="http://schemas.microsoft.com/office/powerpoint/2010/main" val="1050210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1143000"/>
          </a:xfrm>
        </p:spPr>
        <p:txBody>
          <a:bodyPr/>
          <a:lstStyle/>
          <a:p>
            <a:r>
              <a:rPr lang="en-US" dirty="0" err="1" smtClean="0"/>
              <a:t>Grupos</a:t>
            </a:r>
            <a:r>
              <a:rPr lang="en-US" dirty="0" smtClean="0"/>
              <a:t> </a:t>
            </a:r>
            <a:r>
              <a:rPr lang="en-US" dirty="0" err="1" smtClean="0"/>
              <a:t>Originales</a:t>
            </a:r>
            <a:endParaRPr lang="en-US" dirty="0"/>
          </a:p>
        </p:txBody>
      </p:sp>
      <p:sp>
        <p:nvSpPr>
          <p:cNvPr id="3" name="Content Placeholder 2"/>
          <p:cNvSpPr>
            <a:spLocks noGrp="1"/>
          </p:cNvSpPr>
          <p:nvPr>
            <p:ph idx="1"/>
          </p:nvPr>
        </p:nvSpPr>
        <p:spPr>
          <a:xfrm>
            <a:off x="1066800" y="2286000"/>
            <a:ext cx="6777317" cy="3508977"/>
          </a:xfrm>
        </p:spPr>
        <p:txBody>
          <a:bodyPr/>
          <a:lstStyle/>
          <a:p>
            <a:r>
              <a:rPr lang="en-US" dirty="0" err="1" smtClean="0"/>
              <a:t>Cada</a:t>
            </a:r>
            <a:r>
              <a:rPr lang="en-US" dirty="0" smtClean="0"/>
              <a:t> persona lee </a:t>
            </a:r>
            <a:r>
              <a:rPr lang="en-US" dirty="0" err="1" smtClean="0"/>
              <a:t>sus</a:t>
            </a:r>
            <a:r>
              <a:rPr lang="en-US" dirty="0" smtClean="0"/>
              <a:t> </a:t>
            </a:r>
            <a:r>
              <a:rPr lang="en-US" dirty="0" err="1" smtClean="0"/>
              <a:t>frases</a:t>
            </a:r>
            <a:r>
              <a:rPr lang="en-US" dirty="0" smtClean="0"/>
              <a:t> al </a:t>
            </a:r>
            <a:r>
              <a:rPr lang="en-US" dirty="0" err="1" smtClean="0"/>
              <a:t>grupo</a:t>
            </a:r>
            <a:r>
              <a:rPr lang="en-US" dirty="0" smtClean="0"/>
              <a:t>.</a:t>
            </a:r>
          </a:p>
          <a:p>
            <a:pPr marL="68580" indent="0">
              <a:buNone/>
            </a:pPr>
            <a:r>
              <a:rPr lang="en-US" dirty="0" smtClean="0"/>
              <a:t> </a:t>
            </a:r>
          </a:p>
          <a:p>
            <a:pPr lvl="1"/>
            <a:r>
              <a:rPr lang="en-US" dirty="0" smtClean="0"/>
              <a:t>Personas #1 y #2 – </a:t>
            </a:r>
            <a:r>
              <a:rPr lang="en-US" dirty="0" err="1" smtClean="0"/>
              <a:t>Dibujen</a:t>
            </a:r>
            <a:r>
              <a:rPr lang="en-US" dirty="0" smtClean="0"/>
              <a:t> 2 </a:t>
            </a:r>
            <a:r>
              <a:rPr lang="en-US" dirty="0" err="1" smtClean="0"/>
              <a:t>dibujos</a:t>
            </a:r>
            <a:r>
              <a:rPr lang="en-US" dirty="0" smtClean="0"/>
              <a:t> de lo </a:t>
            </a:r>
            <a:r>
              <a:rPr lang="en-US" dirty="0" err="1" smtClean="0"/>
              <a:t>que</a:t>
            </a:r>
            <a:r>
              <a:rPr lang="en-US" dirty="0" smtClean="0"/>
              <a:t> </a:t>
            </a:r>
            <a:r>
              <a:rPr lang="en-US" dirty="0" err="1" smtClean="0"/>
              <a:t>pasa</a:t>
            </a:r>
            <a:r>
              <a:rPr lang="en-US" dirty="0" smtClean="0"/>
              <a:t> en </a:t>
            </a:r>
            <a:r>
              <a:rPr lang="en-US" dirty="0"/>
              <a:t>Cap</a:t>
            </a:r>
            <a:r>
              <a:rPr lang="es-MX" dirty="0"/>
              <a:t>í</a:t>
            </a:r>
            <a:r>
              <a:rPr lang="en-US" dirty="0" err="1"/>
              <a:t>tulos</a:t>
            </a:r>
            <a:r>
              <a:rPr lang="en-US" dirty="0"/>
              <a:t> </a:t>
            </a:r>
            <a:r>
              <a:rPr lang="en-US" dirty="0" smtClean="0"/>
              <a:t>5-7</a:t>
            </a:r>
          </a:p>
          <a:p>
            <a:pPr lvl="1"/>
            <a:r>
              <a:rPr lang="en-US" dirty="0"/>
              <a:t>Personas </a:t>
            </a:r>
            <a:r>
              <a:rPr lang="en-US" dirty="0" smtClean="0"/>
              <a:t>#3 </a:t>
            </a:r>
            <a:r>
              <a:rPr lang="en-US" dirty="0"/>
              <a:t>y </a:t>
            </a:r>
            <a:r>
              <a:rPr lang="en-US" dirty="0" smtClean="0"/>
              <a:t>#4 </a:t>
            </a:r>
            <a:r>
              <a:rPr lang="en-US" dirty="0"/>
              <a:t>– </a:t>
            </a:r>
            <a:r>
              <a:rPr lang="en-US" dirty="0" err="1"/>
              <a:t>Dibujen</a:t>
            </a:r>
            <a:r>
              <a:rPr lang="en-US" dirty="0"/>
              <a:t> </a:t>
            </a:r>
            <a:r>
              <a:rPr lang="en-US" dirty="0" smtClean="0"/>
              <a:t>2 </a:t>
            </a:r>
            <a:r>
              <a:rPr lang="en-US" dirty="0" err="1"/>
              <a:t>dibujos</a:t>
            </a:r>
            <a:r>
              <a:rPr lang="en-US" dirty="0"/>
              <a:t> de lo </a:t>
            </a:r>
            <a:r>
              <a:rPr lang="en-US" dirty="0" err="1"/>
              <a:t>que</a:t>
            </a:r>
            <a:r>
              <a:rPr lang="en-US" dirty="0"/>
              <a:t> </a:t>
            </a:r>
            <a:r>
              <a:rPr lang="en-US" dirty="0" err="1"/>
              <a:t>pasa</a:t>
            </a:r>
            <a:r>
              <a:rPr lang="en-US" dirty="0"/>
              <a:t> en Cap</a:t>
            </a:r>
            <a:r>
              <a:rPr lang="es-MX" dirty="0"/>
              <a:t>í</a:t>
            </a:r>
            <a:r>
              <a:rPr lang="en-US" dirty="0" err="1"/>
              <a:t>tulos</a:t>
            </a:r>
            <a:r>
              <a:rPr lang="en-US" dirty="0"/>
              <a:t> </a:t>
            </a:r>
            <a:r>
              <a:rPr lang="en-US" dirty="0" smtClean="0"/>
              <a:t>1-4</a:t>
            </a:r>
          </a:p>
          <a:p>
            <a:endParaRPr lang="en-US" dirty="0"/>
          </a:p>
          <a:p>
            <a:pPr marL="68580" indent="0">
              <a:buNone/>
            </a:pPr>
            <a:endParaRPr lang="en-US" dirty="0"/>
          </a:p>
          <a:p>
            <a:endParaRPr lang="en-US" dirty="0"/>
          </a:p>
        </p:txBody>
      </p:sp>
      <p:sp>
        <p:nvSpPr>
          <p:cNvPr id="4" name="TextBox 3"/>
          <p:cNvSpPr txBox="1"/>
          <p:nvPr/>
        </p:nvSpPr>
        <p:spPr>
          <a:xfrm>
            <a:off x="7086600" y="196334"/>
            <a:ext cx="990600" cy="369332"/>
          </a:xfrm>
          <a:prstGeom prst="rect">
            <a:avLst/>
          </a:prstGeom>
          <a:noFill/>
        </p:spPr>
        <p:txBody>
          <a:bodyPr wrap="square" rtlCol="0">
            <a:spAutoFit/>
          </a:bodyPr>
          <a:lstStyle/>
          <a:p>
            <a:r>
              <a:rPr lang="en-US" dirty="0" err="1" smtClean="0">
                <a:solidFill>
                  <a:schemeClr val="bg1"/>
                </a:solidFill>
              </a:rPr>
              <a:t>Día</a:t>
            </a:r>
            <a:r>
              <a:rPr lang="en-US" dirty="0" smtClean="0">
                <a:solidFill>
                  <a:schemeClr val="bg1"/>
                </a:solidFill>
              </a:rPr>
              <a:t> B</a:t>
            </a:r>
            <a:endParaRPr lang="en-US" dirty="0">
              <a:solidFill>
                <a:schemeClr val="bg1"/>
              </a:solidFill>
            </a:endParaRPr>
          </a:p>
        </p:txBody>
      </p:sp>
    </p:spTree>
    <p:custDataLst>
      <p:tags r:id="rId1"/>
    </p:custDataLst>
    <p:extLst>
      <p:ext uri="{BB962C8B-B14F-4D97-AF65-F5344CB8AC3E}">
        <p14:creationId xmlns:p14="http://schemas.microsoft.com/office/powerpoint/2010/main" val="63831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679</TotalTime>
  <Words>832</Words>
  <Application>Microsoft Office PowerPoint</Application>
  <PresentationFormat>On-screen Show (4:3)</PresentationFormat>
  <Paragraphs>123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¡Bienvenidos! Feliz Regreso Hoy es lunes, el 17 de marzo</vt:lpstr>
      <vt:lpstr>¡Bienvenidos! Feliz Regreso Hoy es martes, el 18 de marzo</vt:lpstr>
      <vt:lpstr>Start saving recycled goods/clean trash for a project we will be doing next week! </vt:lpstr>
      <vt:lpstr>PowerPoint Presentation</vt:lpstr>
      <vt:lpstr>Jigsaw Grupos Orginales</vt:lpstr>
      <vt:lpstr>Grupos Expertos</vt:lpstr>
      <vt:lpstr>Grupos Expertos</vt:lpstr>
      <vt:lpstr>Grupos Originales</vt:lpstr>
      <vt:lpstr>Grupos Originales</vt:lpstr>
      <vt:lpstr>Repaso del vocabulario de Capítulos 1-7</vt:lpstr>
      <vt:lpstr>Escribe las palabras</vt:lpstr>
      <vt:lpstr>Pregunten y contesten las preguntas Usen su hoja de reacciones Tienen 2 minutos para hablar solo en español sin parar. </vt:lpstr>
      <vt:lpstr>Descanso Cerebral</vt:lpstr>
      <vt:lpstr>¿Qué pasa en….</vt:lpstr>
      <vt:lpstr>Asilo Político  </vt:lpstr>
      <vt:lpstr>Asilado vs. Refugiado</vt:lpstr>
      <vt:lpstr>What does offering asylum say about the United States’ feelings of obligations a country should have?   What does it say about their feelings on human rights whether a US citizen or not?</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¡Bienvenidos! Feliz Regreso Hoy es lunes, el 17 de marzo</dc:title>
  <dc:creator>aisd</dc:creator>
  <cp:lastModifiedBy>Windows User</cp:lastModifiedBy>
  <cp:revision>32</cp:revision>
  <dcterms:created xsi:type="dcterms:W3CDTF">2014-03-15T06:01:59Z</dcterms:created>
  <dcterms:modified xsi:type="dcterms:W3CDTF">2014-05-06T20:34:12Z</dcterms:modified>
</cp:coreProperties>
</file>