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5"/>
  </p:notesMasterIdLst>
  <p:sldIdLst>
    <p:sldId id="261" r:id="rId5"/>
    <p:sldId id="262" r:id="rId6"/>
    <p:sldId id="264" r:id="rId7"/>
    <p:sldId id="265" r:id="rId8"/>
    <p:sldId id="257" r:id="rId9"/>
    <p:sldId id="256" r:id="rId10"/>
    <p:sldId id="260" r:id="rId11"/>
    <p:sldId id="259" r:id="rId12"/>
    <p:sldId id="25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1AB70-3087-440D-AF21-79DCB9F3CB5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62173-D678-482E-9893-1C97C6EF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8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4F62-2BAD-4500-B026-4102398C56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5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2173-D678-482E-9893-1C97C6EF2A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9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0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79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92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647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5FD55B-F32D-43A9-85F1-0361136F2D34}" type="slidenum">
              <a:rPr lang="en-US" smtClean="0">
                <a:solidFill>
                  <a:srgbClr val="838D9B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838D9B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036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246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515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7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4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245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868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25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435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0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7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6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9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1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DBEE29-A84B-4643-AFBA-58DB521DA03A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78CDD1-AF98-4EA1-A936-FDFE024F9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791B22-5711-4678-BD63-E9D652C0BC74}" type="datetimeFigureOut">
              <a:rPr lang="en-US" smtClean="0">
                <a:solidFill>
                  <a:srgbClr val="6F0E5D"/>
                </a:solidFill>
              </a:rPr>
              <a:pPr/>
              <a:t>3/3/2014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F0E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5FD55B-F32D-43A9-85F1-0361136F2D34}" type="slidenum">
              <a:rPr lang="en-US" smtClean="0">
                <a:solidFill>
                  <a:srgbClr val="6F0E5D"/>
                </a:solidFill>
              </a:rPr>
              <a:pPr/>
              <a:t>‹#›</a:t>
            </a:fld>
            <a:endParaRPr lang="en-US">
              <a:solidFill>
                <a:srgbClr val="6F0E5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6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CCrFPa0gR4#t=103" TargetMode="External"/><Relationship Id="rId2" Type="http://schemas.openxmlformats.org/officeDocument/2006/relationships/slideLayout" Target="../slideLayouts/slideLayout3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81274724" TargetMode="Externa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I0BEn_4Db8" TargetMode="Externa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 err="1" smtClean="0"/>
              <a:t>Agarra</a:t>
            </a:r>
            <a:r>
              <a:rPr lang="en-US" sz="2800" dirty="0" smtClean="0"/>
              <a:t> un </a:t>
            </a:r>
            <a:r>
              <a:rPr lang="en-US" sz="2800" dirty="0" err="1" smtClean="0"/>
              <a:t>libro</a:t>
            </a:r>
            <a:r>
              <a:rPr lang="en-US" sz="2800" dirty="0" smtClean="0"/>
              <a:t> de la mesa.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No Hay </a:t>
            </a:r>
            <a:r>
              <a:rPr lang="en-US" sz="2800" dirty="0" err="1" smtClean="0"/>
              <a:t>Tarea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 </a:t>
            </a:r>
          </a:p>
          <a:p>
            <a:pPr algn="ctr"/>
            <a:endParaRPr lang="en-US" dirty="0">
              <a:sym typeface="Wingdings" pitchFamily="2" charset="2"/>
            </a:endParaRPr>
          </a:p>
          <a:p>
            <a:pPr algn="ctr"/>
            <a:endParaRPr lang="en-US" dirty="0" smtClean="0">
              <a:sym typeface="Wingdings" pitchFamily="2" charset="2"/>
            </a:endParaRPr>
          </a:p>
          <a:p>
            <a:pPr algn="ctr"/>
            <a:r>
              <a:rPr lang="en-US" b="1" dirty="0" smtClean="0">
                <a:sym typeface="Wingdings" pitchFamily="2" charset="2"/>
              </a:rPr>
              <a:t>Hoy: 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Esperanza </a:t>
            </a:r>
            <a:r>
              <a:rPr lang="en-US" dirty="0" err="1" smtClean="0">
                <a:sym typeface="Wingdings" pitchFamily="2" charset="2"/>
              </a:rPr>
              <a:t>Capítulo</a:t>
            </a:r>
            <a:r>
              <a:rPr lang="en-US" dirty="0" smtClean="0">
                <a:sym typeface="Wingdings" pitchFamily="2" charset="2"/>
              </a:rPr>
              <a:t> 3 y 4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¿</a:t>
            </a:r>
            <a:r>
              <a:rPr lang="en-US" dirty="0" err="1" smtClean="0">
                <a:sym typeface="Wingdings" pitchFamily="2" charset="2"/>
              </a:rPr>
              <a:t>Qué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huelga</a:t>
            </a:r>
            <a:r>
              <a:rPr lang="en-US" dirty="0" smtClean="0">
                <a:sym typeface="Wingdings" pitchFamily="2" charset="2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Hoy </a:t>
            </a:r>
            <a:r>
              <a:rPr lang="en-US" sz="4000" dirty="0" err="1" smtClean="0"/>
              <a:t>es</a:t>
            </a:r>
            <a:r>
              <a:rPr lang="en-US" sz="4000" dirty="0" smtClean="0"/>
              <a:t>  </a:t>
            </a:r>
            <a:r>
              <a:rPr lang="en-US" sz="4000" dirty="0" err="1" smtClean="0"/>
              <a:t>viernes</a:t>
            </a:r>
            <a:r>
              <a:rPr lang="en-US" sz="4000" dirty="0" smtClean="0"/>
              <a:t>, el 28 de </a:t>
            </a:r>
            <a:r>
              <a:rPr lang="en-US" sz="4000" dirty="0" err="1" smtClean="0"/>
              <a:t>febrero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19050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Duolingo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was due today!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42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Capítulo</a:t>
            </a:r>
            <a:r>
              <a:rPr lang="en-US" dirty="0" smtClean="0"/>
              <a:t> 4 				El escape</a:t>
            </a:r>
            <a:br>
              <a:rPr lang="en-US" dirty="0" smtClean="0"/>
            </a:br>
            <a:r>
              <a:rPr lang="en-US" dirty="0" err="1" smtClean="0"/>
              <a:t>Palabra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Escribe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las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palabras</a:t>
            </a:r>
            <a:endParaRPr lang="en-US" sz="3600" b="1" u="sng" dirty="0" smtClean="0"/>
          </a:p>
          <a:p>
            <a:r>
              <a:rPr lang="en-US" sz="3600" dirty="0" err="1" smtClean="0"/>
              <a:t>Corre</a:t>
            </a:r>
            <a:r>
              <a:rPr lang="en-US" sz="3600" dirty="0" smtClean="0"/>
              <a:t> </a:t>
            </a:r>
            <a:r>
              <a:rPr lang="en-US" sz="3600" dirty="0"/>
              <a:t>– run(s) </a:t>
            </a:r>
            <a:endParaRPr lang="en-US" sz="3600" dirty="0" smtClean="0"/>
          </a:p>
          <a:p>
            <a:r>
              <a:rPr lang="en-US" sz="3600" dirty="0" err="1" smtClean="0"/>
              <a:t>Quiere</a:t>
            </a:r>
            <a:r>
              <a:rPr lang="en-US" sz="3600" dirty="0" smtClean="0"/>
              <a:t> – want(s) </a:t>
            </a:r>
          </a:p>
          <a:p>
            <a:r>
              <a:rPr lang="en-US" sz="3600" dirty="0" err="1" smtClean="0"/>
              <a:t>Busca</a:t>
            </a:r>
            <a:r>
              <a:rPr lang="en-US" sz="3600" dirty="0" smtClean="0"/>
              <a:t> – look(s) for </a:t>
            </a:r>
          </a:p>
          <a:p>
            <a:r>
              <a:rPr lang="en-US" sz="3600" dirty="0" smtClean="0"/>
              <a:t>Come </a:t>
            </a:r>
            <a:r>
              <a:rPr lang="en-US" sz="3600" dirty="0"/>
              <a:t>– eat(s) </a:t>
            </a:r>
            <a:endParaRPr lang="en-US" sz="3600" dirty="0" smtClean="0"/>
          </a:p>
          <a:p>
            <a:r>
              <a:rPr lang="en-US" sz="3600" dirty="0" err="1" smtClean="0"/>
              <a:t>Escucha</a:t>
            </a:r>
            <a:r>
              <a:rPr lang="en-US" sz="3600" dirty="0" smtClean="0"/>
              <a:t>  </a:t>
            </a:r>
            <a:r>
              <a:rPr lang="en-US" sz="3600" dirty="0"/>
              <a:t>- listen(s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7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7745505" cy="4648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err="1" smtClean="0"/>
              <a:t>Agarra</a:t>
            </a:r>
            <a:r>
              <a:rPr lang="en-US" sz="2800" dirty="0" smtClean="0"/>
              <a:t> un </a:t>
            </a:r>
            <a:r>
              <a:rPr lang="en-US" sz="2800" dirty="0" err="1" smtClean="0"/>
              <a:t>libro</a:t>
            </a:r>
            <a:r>
              <a:rPr lang="en-US" sz="2800" dirty="0" smtClean="0"/>
              <a:t> de la mesa.</a:t>
            </a:r>
          </a:p>
          <a:p>
            <a:pPr algn="ctr"/>
            <a:r>
              <a:rPr lang="en-US" sz="2800" dirty="0" err="1" smtClean="0"/>
              <a:t>Tarea</a:t>
            </a:r>
            <a:r>
              <a:rPr lang="en-US" sz="2800" dirty="0" smtClean="0"/>
              <a:t>: </a:t>
            </a:r>
            <a:r>
              <a:rPr lang="en-US" sz="2800" dirty="0" err="1" smtClean="0"/>
              <a:t>Duolingo</a:t>
            </a:r>
            <a:r>
              <a:rPr lang="en-US" sz="2800" dirty="0" smtClean="0"/>
              <a:t> – Household Lessons 1-3</a:t>
            </a:r>
          </a:p>
          <a:p>
            <a:pPr algn="ctr"/>
            <a:endParaRPr lang="en-US" sz="2800" dirty="0">
              <a:sym typeface="Wingdings" pitchFamily="2" charset="2"/>
            </a:endParaRPr>
          </a:p>
          <a:p>
            <a:pPr algn="ctr"/>
            <a:r>
              <a:rPr lang="en-US" sz="2800" dirty="0" smtClean="0">
                <a:sym typeface="Wingdings" pitchFamily="2" charset="2"/>
              </a:rPr>
              <a:t> </a:t>
            </a:r>
            <a:endParaRPr lang="en-US" sz="2800" dirty="0" smtClean="0">
              <a:sym typeface="Wingdings" pitchFamily="2" charset="2"/>
            </a:endParaRPr>
          </a:p>
          <a:p>
            <a:pPr algn="ctr"/>
            <a:endParaRPr lang="en-US" dirty="0">
              <a:sym typeface="Wingdings" pitchFamily="2" charset="2"/>
            </a:endParaRPr>
          </a:p>
          <a:p>
            <a:pPr algn="ctr"/>
            <a:r>
              <a:rPr lang="en-US" dirty="0" err="1" smtClean="0">
                <a:sym typeface="Wingdings" pitchFamily="2" charset="2"/>
              </a:rPr>
              <a:t>Entrega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viernes</a:t>
            </a:r>
            <a:endParaRPr lang="en-US" dirty="0" smtClean="0">
              <a:sym typeface="Wingdings" pitchFamily="2" charset="2"/>
            </a:endParaRPr>
          </a:p>
          <a:p>
            <a:pPr algn="ctr"/>
            <a:endParaRPr lang="en-US" b="1" dirty="0" smtClean="0">
              <a:sym typeface="Wingdings" pitchFamily="2" charset="2"/>
            </a:endParaRPr>
          </a:p>
          <a:p>
            <a:pPr algn="ctr"/>
            <a:r>
              <a:rPr lang="en-US" b="1" dirty="0" smtClean="0">
                <a:sym typeface="Wingdings" pitchFamily="2" charset="2"/>
              </a:rPr>
              <a:t>Hoy</a:t>
            </a:r>
            <a:r>
              <a:rPr lang="en-US" b="1" dirty="0" smtClean="0">
                <a:sym typeface="Wingdings" pitchFamily="2" charset="2"/>
              </a:rPr>
              <a:t>: 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Esperanza </a:t>
            </a:r>
            <a:r>
              <a:rPr lang="en-US" dirty="0" err="1" smtClean="0">
                <a:sym typeface="Wingdings" pitchFamily="2" charset="2"/>
              </a:rPr>
              <a:t>Capítulo</a:t>
            </a:r>
            <a:r>
              <a:rPr lang="en-US" dirty="0" smtClean="0">
                <a:sym typeface="Wingdings" pitchFamily="2" charset="2"/>
              </a:rPr>
              <a:t> 3 y 4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¿</a:t>
            </a:r>
            <a:r>
              <a:rPr lang="en-US" dirty="0" err="1" smtClean="0">
                <a:sym typeface="Wingdings" pitchFamily="2" charset="2"/>
              </a:rPr>
              <a:t>Qué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huelga</a:t>
            </a:r>
            <a:r>
              <a:rPr lang="en-US" dirty="0" smtClean="0">
                <a:sym typeface="Wingdings" pitchFamily="2" charset="2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Hoy </a:t>
            </a:r>
            <a:r>
              <a:rPr lang="en-US" sz="4000" dirty="0" err="1" smtClean="0"/>
              <a:t>es</a:t>
            </a:r>
            <a:r>
              <a:rPr lang="en-US" sz="4000" dirty="0" smtClean="0"/>
              <a:t>  </a:t>
            </a:r>
            <a:r>
              <a:rPr lang="en-US" sz="4000" dirty="0" err="1" smtClean="0"/>
              <a:t>lunes</a:t>
            </a:r>
            <a:r>
              <a:rPr lang="en-US" sz="4000" dirty="0" smtClean="0"/>
              <a:t>, el </a:t>
            </a:r>
            <a:r>
              <a:rPr lang="en-US" sz="4000" dirty="0" smtClean="0"/>
              <a:t>3 de </a:t>
            </a:r>
            <a:r>
              <a:rPr lang="en-US" sz="4000" dirty="0" err="1" smtClean="0"/>
              <a:t>marzo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4724400"/>
            <a:ext cx="19050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Duolingo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-Time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was due today!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257" y="2971800"/>
            <a:ext cx="5591175" cy="139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73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Pregunta</a:t>
            </a:r>
            <a:r>
              <a:rPr lang="en-US" dirty="0" smtClean="0"/>
              <a:t> y </a:t>
            </a:r>
            <a:r>
              <a:rPr lang="en-US" dirty="0" err="1" smtClean="0"/>
              <a:t>Contesta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compañero</a:t>
            </a:r>
            <a:r>
              <a:rPr lang="en-US" dirty="0" smtClean="0"/>
              <a:t>/a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lvl="0" indent="0" algn="ctr">
              <a:buNone/>
            </a:pP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En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este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capítulo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, Esperanza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está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preocupada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por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Alberto y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recibe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una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llamada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misteriosa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y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tiene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900" b="1" dirty="0" err="1" smtClean="0">
                <a:latin typeface="Angsana New" pitchFamily="18" charset="-34"/>
                <a:cs typeface="Angsana New" pitchFamily="18" charset="-34"/>
              </a:rPr>
              <a:t>miedo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. </a:t>
            </a:r>
          </a:p>
          <a:p>
            <a:pPr lvl="0"/>
            <a:r>
              <a:rPr lang="en-US" sz="2800" dirty="0" smtClean="0"/>
              <a:t>¿</a:t>
            </a:r>
            <a:r>
              <a:rPr lang="en-US" sz="2800" dirty="0" err="1"/>
              <a:t>Cuándo</a:t>
            </a:r>
            <a:r>
              <a:rPr lang="en-US" sz="2800" dirty="0"/>
              <a:t> </a:t>
            </a:r>
            <a:r>
              <a:rPr lang="en-US" sz="2800" dirty="0" err="1"/>
              <a:t>estás</a:t>
            </a:r>
            <a:r>
              <a:rPr lang="en-US" sz="2800" dirty="0"/>
              <a:t> </a:t>
            </a:r>
            <a:r>
              <a:rPr lang="en-US" sz="2800" dirty="0" err="1"/>
              <a:t>preocupado</a:t>
            </a:r>
            <a:r>
              <a:rPr lang="en-US" sz="2800" dirty="0"/>
              <a:t>/a?</a:t>
            </a:r>
          </a:p>
          <a:p>
            <a:pPr lvl="0"/>
            <a:r>
              <a:rPr lang="es-MX" sz="2800" dirty="0"/>
              <a:t>Cuando una persona misteriosa te habla, ¿respondes?</a:t>
            </a:r>
            <a:endParaRPr lang="en-US" sz="2800" dirty="0"/>
          </a:p>
          <a:p>
            <a:pPr lvl="0"/>
            <a:r>
              <a:rPr lang="es-MX" sz="2800" dirty="0"/>
              <a:t>¿Cuándo tienes miedo?</a:t>
            </a:r>
            <a:endParaRPr lang="en-US" sz="2800" dirty="0"/>
          </a:p>
          <a:p>
            <a:pPr lvl="0"/>
            <a:r>
              <a:rPr lang="es-MX" sz="2800" dirty="0"/>
              <a:t>¿Qué dices a tu amigo/a cuando está preocupado/a?</a:t>
            </a:r>
            <a:endParaRPr lang="en-US" sz="2800" dirty="0"/>
          </a:p>
          <a:p>
            <a:pPr lvl="0"/>
            <a:r>
              <a:rPr lang="es-MX" sz="2800" dirty="0"/>
              <a:t>¿Qué dices a tu amigo/a cuando tiene miedo?</a:t>
            </a:r>
            <a:endParaRPr lang="en-US" sz="2800" dirty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03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Descanso</a:t>
            </a:r>
            <a:r>
              <a:rPr lang="en-US" sz="2400" dirty="0" smtClean="0"/>
              <a:t> Cerebral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hlinkClick r:id="rId3"/>
              </a:rPr>
              <a:t>Juego de </a:t>
            </a:r>
            <a:r>
              <a:rPr lang="en-US" sz="4800" dirty="0" err="1" smtClean="0">
                <a:hlinkClick r:id="rId3"/>
              </a:rPr>
              <a:t>Vasos</a:t>
            </a:r>
            <a:endParaRPr 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7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822" y="0"/>
            <a:ext cx="8229600" cy="1143000"/>
          </a:xfrm>
        </p:spPr>
        <p:txBody>
          <a:bodyPr/>
          <a:lstStyle/>
          <a:p>
            <a:r>
              <a:rPr lang="en-US" dirty="0" smtClean="0"/>
              <a:t>Una </a:t>
            </a:r>
            <a:r>
              <a:rPr lang="en-US" dirty="0" err="1" smtClean="0"/>
              <a:t>Huelga</a:t>
            </a:r>
            <a:endParaRPr lang="en-US" dirty="0"/>
          </a:p>
        </p:txBody>
      </p:sp>
      <p:pic>
        <p:nvPicPr>
          <p:cNvPr id="2050" name="Picture 2" descr="http://2.bp.blogspot.com/-ILwu8M-IHlo/T_BqO4tgLSI/AAAAAAAAAFk/ANMJMjPreMQ/s1600/guatemala_huelga_maestros-7991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44" y="902612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laprensa.hn/csp/mediapool/sites/dt.common.streams.StreamServer.cls?STREAMOID=QBj7Cp7yueIK591$7vFMPc$daE2N3K4ZzOUsqbU5sYuicDTjwL4XSwxokPd9cmF5WCsjLu883Ygn4B49Lvm9bPe2QeMKQdVeZmXF$9l$4uCZ8QDXhaHEp3rvzXRJFdy0KqPHLoMevcTLo3h8xh70Y6N_U_CryOsw6FTOdKL_jpQ-&amp;CONTENTTYPE=image/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09898"/>
            <a:ext cx="4038600" cy="268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elheraldo.hn/var/ezflow_site/storage/images/media/fotogalerias/pais/default/declaratoria/huelga-ilegal/1614983-1-esl-MX/Huelga-ilegal_448_33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08" y="3828970"/>
            <a:ext cx="3839472" cy="287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milenio.com/internacional/Medicos-hondurenos-huelga-manifiestan-Tegucigalpa_MILIMA20131009_0220_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98213"/>
            <a:ext cx="4277622" cy="289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15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4834"/>
            <a:ext cx="77724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600" b="1" dirty="0" smtClean="0">
                <a:latin typeface="Berlin Sans FB" pitchFamily="34" charset="0"/>
              </a:rPr>
              <a:t/>
            </a:r>
            <a:br>
              <a:rPr lang="en-US" sz="1600" b="1" dirty="0" smtClean="0">
                <a:latin typeface="Berlin Sans FB" pitchFamily="34" charset="0"/>
              </a:rPr>
            </a:br>
            <a:r>
              <a:rPr lang="en-US" sz="1600" b="1" dirty="0" smtClean="0">
                <a:latin typeface="Berlin Sans FB" pitchFamily="34" charset="0"/>
              </a:rPr>
              <a:t>Esperanza </a:t>
            </a:r>
            <a:r>
              <a:rPr lang="en-US" sz="1600" b="1" dirty="0" err="1" smtClean="0">
                <a:latin typeface="Berlin Sans FB" pitchFamily="34" charset="0"/>
              </a:rPr>
              <a:t>Capítulo</a:t>
            </a:r>
            <a:r>
              <a:rPr lang="en-US" sz="1600" b="1" dirty="0" smtClean="0">
                <a:latin typeface="Berlin Sans FB" pitchFamily="34" charset="0"/>
              </a:rPr>
              <a:t> 3</a:t>
            </a:r>
            <a:br>
              <a:rPr lang="en-US" sz="1600" b="1" dirty="0" smtClean="0">
                <a:latin typeface="Berlin Sans FB" pitchFamily="34" charset="0"/>
              </a:rPr>
            </a:br>
            <a:r>
              <a:rPr lang="en-US" sz="1400" dirty="0" err="1" smtClean="0">
                <a:latin typeface="Berlin Sans FB" pitchFamily="34" charset="0"/>
              </a:rPr>
              <a:t>Escrito</a:t>
            </a:r>
            <a:r>
              <a:rPr lang="en-US" sz="1400" dirty="0" smtClean="0">
                <a:latin typeface="Berlin Sans FB" pitchFamily="34" charset="0"/>
              </a:rPr>
              <a:t> </a:t>
            </a:r>
            <a:r>
              <a:rPr lang="en-US" sz="1400" dirty="0" err="1" smtClean="0">
                <a:latin typeface="Berlin Sans FB" pitchFamily="34" charset="0"/>
              </a:rPr>
              <a:t>por</a:t>
            </a:r>
            <a:r>
              <a:rPr lang="en-US" sz="1400" dirty="0" smtClean="0">
                <a:latin typeface="Berlin Sans FB" pitchFamily="34" charset="0"/>
              </a:rPr>
              <a:t> Carol </a:t>
            </a:r>
            <a:r>
              <a:rPr lang="en-US" sz="1400" dirty="0" err="1" smtClean="0">
                <a:latin typeface="Berlin Sans FB" pitchFamily="34" charset="0"/>
              </a:rPr>
              <a:t>Gaab</a:t>
            </a:r>
            <a:r>
              <a:rPr lang="en-US" sz="1400" dirty="0" smtClean="0">
                <a:latin typeface="Berlin Sans FB" pitchFamily="34" charset="0"/>
              </a:rPr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058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400" b="1" u="sng" dirty="0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¿</a:t>
            </a:r>
            <a:r>
              <a:rPr lang="en-US" sz="1400" b="1" u="sng" dirty="0" err="1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Qué</a:t>
            </a:r>
            <a:r>
              <a:rPr lang="en-US" sz="1400" b="1" u="sng" dirty="0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es</a:t>
            </a:r>
            <a:r>
              <a:rPr lang="en-US" sz="1400" b="1" u="sng" dirty="0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una</a:t>
            </a:r>
            <a:r>
              <a:rPr lang="en-US" sz="1400" b="1" u="sng" dirty="0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huelga</a:t>
            </a:r>
            <a:r>
              <a:rPr lang="en-US" sz="1400" b="1" u="sng" dirty="0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? </a:t>
            </a:r>
          </a:p>
          <a:p>
            <a:r>
              <a:rPr lang="es-ES" sz="1400" dirty="0" smtClean="0">
                <a:solidFill>
                  <a:schemeClr val="tx1"/>
                </a:solidFill>
                <a:latin typeface="Berlin Sans FB" pitchFamily="34" charset="0"/>
                <a:cs typeface="Times New Roman" pitchFamily="18" charset="0"/>
              </a:rPr>
              <a:t>Interrupción colectiva de la actividad laboral por parte de los trabajadores con el fin de reivindicar ciertas condiciones o manifestar una protesta.</a:t>
            </a:r>
            <a:endParaRPr lang="en-US" sz="1400" dirty="0">
              <a:solidFill>
                <a:schemeClr val="tx1"/>
              </a:solidFill>
              <a:latin typeface="Berlin Sans FB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E154393\AppData\Local\Microsoft\Windows\Temporary Internet Files\Content.IE5\T8GBUYVI\MC9000484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002" y="3177807"/>
            <a:ext cx="4957499" cy="373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63506" y="1887729"/>
            <a:ext cx="3966754" cy="1243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Huelga</a:t>
            </a:r>
            <a:r>
              <a:rPr lang="en-US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n-US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Capítulo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endParaRPr lang="en-US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Escribe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los 3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letreros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lo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crees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escribieran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los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letreros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huelga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sindicato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Departamento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Transporte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Público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Alberto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organizó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7898" y="1933842"/>
            <a:ext cx="4114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sz="1400" b="1" u="sng" dirty="0" err="1" smtClean="0"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latin typeface="Times New Roman" pitchFamily="18" charset="0"/>
                <a:cs typeface="Times New Roman" pitchFamily="18" charset="0"/>
              </a:rPr>
              <a:t>derechos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latin typeface="Times New Roman" pitchFamily="18" charset="0"/>
                <a:cs typeface="Times New Roman" pitchFamily="18" charset="0"/>
              </a:rPr>
              <a:t>tienes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u="sng" dirty="0" err="1" smtClean="0">
                <a:latin typeface="Times New Roman" pitchFamily="18" charset="0"/>
                <a:cs typeface="Times New Roman" pitchFamily="18" charset="0"/>
              </a:rPr>
              <a:t>ciudadano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What rights do you have as a citizen?</a:t>
            </a:r>
          </a:p>
          <a:p>
            <a:pPr algn="ctr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Piensa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en un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derecho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tienen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ciudadanos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pero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donde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opresión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contra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derecho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Escribe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en los 3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letreros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dirían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huelga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reivindicar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ciertas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condiciones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E154393\AppData\Local\Microsoft\Windows\Temporary Internet Files\Content.IE5\T8GBUYVI\MC9000484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34988" y="3349614"/>
            <a:ext cx="5066211" cy="353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495800" y="1676400"/>
            <a:ext cx="0" cy="491671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1399400"/>
            <a:ext cx="267049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 smtClean="0"/>
              <a:t>Reivindicar</a:t>
            </a:r>
            <a:r>
              <a:rPr lang="en-US" sz="1200" dirty="0" smtClean="0"/>
              <a:t> – to reclaim, to defend</a:t>
            </a:r>
          </a:p>
          <a:p>
            <a:r>
              <a:rPr lang="en-US" sz="1200" dirty="0" err="1" smtClean="0"/>
              <a:t>Manifestar</a:t>
            </a:r>
            <a:r>
              <a:rPr lang="en-US" sz="1200" dirty="0" smtClean="0"/>
              <a:t> – to demonstrate, express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34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Una </a:t>
            </a:r>
            <a:r>
              <a:rPr lang="en-US" dirty="0" err="1" smtClean="0">
                <a:hlinkClick r:id="rId3"/>
              </a:rPr>
              <a:t>Huelga</a:t>
            </a:r>
            <a:r>
              <a:rPr lang="en-US" dirty="0" smtClean="0">
                <a:hlinkClick r:id="rId3"/>
              </a:rPr>
              <a:t> en Guatemala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Play from beginning to :40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87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Una </a:t>
            </a:r>
            <a:r>
              <a:rPr lang="en-US" dirty="0" err="1" smtClean="0">
                <a:hlinkClick r:id="rId3"/>
              </a:rPr>
              <a:t>Huelga</a:t>
            </a:r>
            <a:r>
              <a:rPr lang="en-US" dirty="0" smtClean="0">
                <a:hlinkClick r:id="rId3"/>
              </a:rPr>
              <a:t> en </a:t>
            </a:r>
            <a:r>
              <a:rPr lang="en-US" dirty="0" err="1" smtClean="0">
                <a:hlinkClick r:id="rId3"/>
              </a:rPr>
              <a:t>Perú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Begin :53 and end 1:51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60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útiles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0823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Ni _______ </a:t>
            </a:r>
            <a:r>
              <a:rPr lang="en-US" dirty="0" err="1" smtClean="0"/>
              <a:t>más</a:t>
            </a:r>
            <a:endParaRPr lang="en-US" dirty="0"/>
          </a:p>
          <a:p>
            <a:pPr lvl="1"/>
            <a:r>
              <a:rPr lang="en-US" dirty="0" smtClean="0"/>
              <a:t>Not even one more ______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el/la _________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noun</a:t>
            </a:r>
          </a:p>
          <a:p>
            <a:pPr lvl="1"/>
            <a:r>
              <a:rPr lang="en-US" dirty="0" smtClean="0"/>
              <a:t>For the ___________</a:t>
            </a:r>
          </a:p>
          <a:p>
            <a:r>
              <a:rPr lang="en-US" dirty="0" smtClean="0"/>
              <a:t>__________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derecho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_______ is a human right</a:t>
            </a:r>
          </a:p>
          <a:p>
            <a:r>
              <a:rPr lang="en-US" dirty="0" err="1" smtClean="0"/>
              <a:t>Necesitamos</a:t>
            </a:r>
            <a:r>
              <a:rPr lang="en-US" dirty="0" smtClean="0"/>
              <a:t>/</a:t>
            </a:r>
            <a:r>
              <a:rPr lang="en-US" dirty="0" err="1" smtClean="0"/>
              <a:t>Queremos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____________ </a:t>
            </a:r>
          </a:p>
          <a:p>
            <a:pPr lvl="1"/>
            <a:r>
              <a:rPr lang="en-US" dirty="0" smtClean="0"/>
              <a:t>We need/want more ______________</a:t>
            </a:r>
          </a:p>
          <a:p>
            <a:r>
              <a:rPr lang="en-US" dirty="0" smtClean="0"/>
              <a:t>Sin ___________</a:t>
            </a:r>
          </a:p>
          <a:p>
            <a:pPr lvl="1"/>
            <a:r>
              <a:rPr lang="en-US" dirty="0" smtClean="0"/>
              <a:t>Without ___________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__________?</a:t>
            </a:r>
          </a:p>
          <a:p>
            <a:pPr lvl="1"/>
            <a:r>
              <a:rPr lang="en-US" dirty="0" smtClean="0"/>
              <a:t>Where ______________?</a:t>
            </a:r>
          </a:p>
          <a:p>
            <a:r>
              <a:rPr lang="en-US" dirty="0" smtClean="0"/>
              <a:t>No Hay ________ </a:t>
            </a:r>
          </a:p>
          <a:p>
            <a:pPr lvl="1"/>
            <a:r>
              <a:rPr lang="en-US" dirty="0" smtClean="0"/>
              <a:t>There is not _________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4" name="Picture 2" descr="C:\Users\E154393\AppData\Local\Microsoft\Windows\Temporary Internet Files\Content.IE5\T8GBUYVI\MC9000484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9200" y="152400"/>
            <a:ext cx="3352800" cy="252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781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othecary">
  <a:themeElements>
    <a:clrScheme name="Custom 3">
      <a:dk1>
        <a:srgbClr val="FFFFFF"/>
      </a:dk1>
      <a:lt1>
        <a:sysClr val="window" lastClr="FFFFFF"/>
      </a:lt1>
      <a:dk2>
        <a:srgbClr val="6F0E5D"/>
      </a:dk2>
      <a:lt2>
        <a:srgbClr val="FF8600"/>
      </a:lt2>
      <a:accent1>
        <a:srgbClr val="838D9B"/>
      </a:accent1>
      <a:accent2>
        <a:srgbClr val="D2610C"/>
      </a:accent2>
      <a:accent3>
        <a:srgbClr val="E64AC9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370</Words>
  <Application>Microsoft Office PowerPoint</Application>
  <PresentationFormat>On-screen Show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Origin</vt:lpstr>
      <vt:lpstr>Hardcover</vt:lpstr>
      <vt:lpstr>Apothecary</vt:lpstr>
      <vt:lpstr>Hoy es  viernes, el 28 de febrero</vt:lpstr>
      <vt:lpstr>Hoy es  lunes, el 3 de marzo</vt:lpstr>
      <vt:lpstr>Pregunta y Contesta con tu compañero/a</vt:lpstr>
      <vt:lpstr>Juego de Vasos</vt:lpstr>
      <vt:lpstr>Una Huelga</vt:lpstr>
      <vt:lpstr> Esperanza Capítulo 3 Escrito por Carol Gaab  </vt:lpstr>
      <vt:lpstr>Una Huelga en Guatemala</vt:lpstr>
      <vt:lpstr>Una Huelga en Perú</vt:lpstr>
      <vt:lpstr>Palabras útiles</vt:lpstr>
      <vt:lpstr>  Capítulo 4     El escape Palabra Nuevas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Esperanza *Escrito por Carol Gaab  Capítulo 3</dc:title>
  <dc:creator>Windows User</dc:creator>
  <cp:lastModifiedBy>Windows User</cp:lastModifiedBy>
  <cp:revision>22</cp:revision>
  <cp:lastPrinted>2014-02-27T18:44:24Z</cp:lastPrinted>
  <dcterms:created xsi:type="dcterms:W3CDTF">2014-02-27T14:36:44Z</dcterms:created>
  <dcterms:modified xsi:type="dcterms:W3CDTF">2014-03-03T22:12:55Z</dcterms:modified>
</cp:coreProperties>
</file>