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0" r:id="rId2"/>
    <p:sldId id="258" r:id="rId3"/>
    <p:sldId id="259" r:id="rId4"/>
    <p:sldId id="260" r:id="rId5"/>
    <p:sldId id="261" r:id="rId6"/>
    <p:sldId id="262" r:id="rId7"/>
    <p:sldId id="264" r:id="rId8"/>
    <p:sldId id="267" r:id="rId9"/>
    <p:sldId id="265" r:id="rId10"/>
    <p:sldId id="27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78EDD-D9BD-4BED-B537-C42F0F1F7136}"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B6B89-192A-487B-BD4D-704821C98D51}" type="slidenum">
              <a:rPr lang="en-US" smtClean="0"/>
              <a:t>‹#›</a:t>
            </a:fld>
            <a:endParaRPr lang="en-US"/>
          </a:p>
        </p:txBody>
      </p:sp>
    </p:spTree>
    <p:extLst>
      <p:ext uri="{BB962C8B-B14F-4D97-AF65-F5344CB8AC3E}">
        <p14:creationId xmlns:p14="http://schemas.microsoft.com/office/powerpoint/2010/main" val="398773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460454F-B133-4CF9-A111-F8797BCB69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5A461-61B7-40DE-92ED-11795056B94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0454F-B133-4CF9-A111-F8797BCB69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0454F-B133-4CF9-A111-F8797BCB69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0454F-B133-4CF9-A111-F8797BCB69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460454F-B133-4CF9-A111-F8797BCB692E}" type="datetimeFigureOut">
              <a:rPr lang="en-US" smtClean="0"/>
              <a:t>3/31/2014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A15A461-61B7-40DE-92ED-11795056B9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60454F-B133-4CF9-A111-F8797BCB69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60454F-B133-4CF9-A111-F8797BCB692E}"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60454F-B133-4CF9-A111-F8797BCB692E}"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454F-B133-4CF9-A111-F8797BCB692E}"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5A461-61B7-40DE-92ED-11795056B9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60454F-B133-4CF9-A111-F8797BCB69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5A461-61B7-40DE-92ED-11795056B94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460454F-B133-4CF9-A111-F8797BCB69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5A461-61B7-40DE-92ED-11795056B94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460454F-B133-4CF9-A111-F8797BCB692E}" type="datetimeFigureOut">
              <a:rPr lang="en-US" smtClean="0"/>
              <a:t>3/31/2014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A15A461-61B7-40DE-92ED-11795056B9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CCrFPa0gR4#t=103" TargetMode="Externa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mundo/noticias/2013/09/130923_guatemala_secuestros_amenazas_muertes_ap.shtml" TargetMode="External"/><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vimeo.com/81274724" TargetMode="External"/><Relationship Id="rId5" Type="http://schemas.openxmlformats.org/officeDocument/2006/relationships/image" Target="../media/image11.jpeg"/><Relationship Id="rId4" Type="http://schemas.openxmlformats.org/officeDocument/2006/relationships/hyperlink" Target="http://www.youtube.com/watch?v=5FIHfM2E2PQ"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457200"/>
            <a:ext cx="3733800" cy="4525963"/>
          </a:xfrm>
        </p:spPr>
        <p:txBody>
          <a:bodyPr>
            <a:noAutofit/>
          </a:bodyPr>
          <a:lstStyle/>
          <a:p>
            <a:pPr marL="0" indent="0" algn="ctr">
              <a:buNone/>
            </a:pPr>
            <a:r>
              <a:rPr lang="en-US" sz="2000" dirty="0" smtClean="0"/>
              <a:t>This novel is based on the chilling true story of a young family caught in the middle of political corruption and unspeakable violence during Guatemala’s 36-year civil war. Tired of watching city workers endure countless human and civil rights violations, Alberto organizes a union. When he and his co-workers organize a strike, Alberto and his family find themselves on the government’s “extermination” list. The violent situation leaves Alberto separated from his family and forces them all to flee for their lives. Will their will to survive be enough to help them escape and reunite? And if so, will they ever find another place they can call home?</a:t>
            </a:r>
            <a:endParaRPr lang="en-US" sz="2000" dirty="0"/>
          </a:p>
        </p:txBody>
      </p:sp>
      <p:pic>
        <p:nvPicPr>
          <p:cNvPr id="1026" name="Picture 2" descr="http://media-cache-ec0.pinimg.com/236x/ef/9e/8e/ef9e8e1cea4eb0956b3f2b6bb4ea94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304800"/>
            <a:ext cx="4397829" cy="61495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3292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2400" dirty="0" err="1" smtClean="0"/>
              <a:t>Descanso</a:t>
            </a:r>
            <a:r>
              <a:rPr lang="en-US" sz="2400" dirty="0" smtClean="0"/>
              <a:t> Cerebral</a:t>
            </a:r>
            <a:endParaRPr lang="en-US" sz="2400" dirty="0"/>
          </a:p>
        </p:txBody>
      </p:sp>
      <p:sp>
        <p:nvSpPr>
          <p:cNvPr id="3" name="Title 2"/>
          <p:cNvSpPr>
            <a:spLocks noGrp="1"/>
          </p:cNvSpPr>
          <p:nvPr>
            <p:ph type="title"/>
          </p:nvPr>
        </p:nvSpPr>
        <p:spPr/>
        <p:txBody>
          <a:bodyPr>
            <a:normAutofit/>
          </a:bodyPr>
          <a:lstStyle/>
          <a:p>
            <a:r>
              <a:rPr lang="en-US" sz="4800" dirty="0" smtClean="0">
                <a:hlinkClick r:id="rId3"/>
              </a:rPr>
              <a:t>Juego de </a:t>
            </a:r>
            <a:r>
              <a:rPr lang="en-US" sz="4800" dirty="0" err="1" smtClean="0">
                <a:hlinkClick r:id="rId3"/>
              </a:rPr>
              <a:t>Vasos</a:t>
            </a:r>
            <a:endParaRPr lang="en-US" sz="4800" dirty="0"/>
          </a:p>
        </p:txBody>
      </p:sp>
    </p:spTree>
    <p:custDataLst>
      <p:tags r:id="rId1"/>
    </p:custDataLst>
    <p:extLst>
      <p:ext uri="{BB962C8B-B14F-4D97-AF65-F5344CB8AC3E}">
        <p14:creationId xmlns:p14="http://schemas.microsoft.com/office/powerpoint/2010/main" val="383136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9957" y="2743200"/>
            <a:ext cx="3842657" cy="1600327"/>
          </a:xfrm>
        </p:spPr>
        <p:txBody>
          <a:bodyPr>
            <a:normAutofit fontScale="90000"/>
          </a:bodyPr>
          <a:lstStyle/>
          <a:p>
            <a:pPr algn="ctr"/>
            <a:r>
              <a:rPr lang="es-ES" sz="2400" dirty="0" smtClean="0">
                <a:solidFill>
                  <a:schemeClr val="tx1"/>
                </a:solidFill>
              </a:rPr>
              <a:t>Art</a:t>
            </a:r>
            <a:r>
              <a:rPr lang="es-ES" sz="2000" dirty="0" smtClean="0"/>
              <a:t>í</a:t>
            </a:r>
            <a:r>
              <a:rPr lang="es-ES" sz="2400" dirty="0" smtClean="0">
                <a:solidFill>
                  <a:schemeClr val="tx1"/>
                </a:solidFill>
              </a:rPr>
              <a:t>culo</a:t>
            </a:r>
            <a:r>
              <a:rPr lang="es-ES" sz="2400" dirty="0" smtClean="0"/>
              <a:t>: </a:t>
            </a:r>
            <a:r>
              <a:rPr lang="es-ES" sz="2800" dirty="0" smtClean="0">
                <a:hlinkClick r:id="rId3"/>
              </a:rPr>
              <a:t>El </a:t>
            </a:r>
            <a:r>
              <a:rPr lang="es-ES" sz="2800" dirty="0">
                <a:hlinkClick r:id="rId3"/>
              </a:rPr>
              <a:t>impacto económico de la muerte de sindicalistas en </a:t>
            </a:r>
            <a:r>
              <a:rPr lang="es-ES" sz="2800" dirty="0" smtClean="0">
                <a:hlinkClick r:id="rId3"/>
              </a:rPr>
              <a:t>Guatemala</a:t>
            </a:r>
            <a:endParaRPr lang="en-US" sz="2800" dirty="0"/>
          </a:p>
        </p:txBody>
      </p:sp>
      <p:sp>
        <p:nvSpPr>
          <p:cNvPr id="3" name="Subtitle 2"/>
          <p:cNvSpPr>
            <a:spLocks noGrp="1"/>
          </p:cNvSpPr>
          <p:nvPr>
            <p:ph type="subTitle" idx="1"/>
          </p:nvPr>
        </p:nvSpPr>
        <p:spPr>
          <a:xfrm>
            <a:off x="228600" y="2286000"/>
            <a:ext cx="4419600" cy="2514600"/>
          </a:xfrm>
        </p:spPr>
        <p:txBody>
          <a:bodyPr>
            <a:normAutofit/>
          </a:bodyPr>
          <a:lstStyle/>
          <a:p>
            <a:r>
              <a:rPr lang="en-US" b="1" u="sng" dirty="0" smtClean="0"/>
              <a:t>Un </a:t>
            </a:r>
            <a:r>
              <a:rPr lang="en-US" b="1" u="sng" dirty="0" err="1" smtClean="0"/>
              <a:t>Sindicato</a:t>
            </a:r>
            <a:r>
              <a:rPr lang="en-US" b="1" u="sng" dirty="0" smtClean="0"/>
              <a:t>: </a:t>
            </a:r>
          </a:p>
          <a:p>
            <a:r>
              <a:rPr lang="es-ES" dirty="0"/>
              <a:t>Asociación de trabajadores constituida para la defensa y promoción de intereses profesionales, económicos o sociales de sus miembros.</a:t>
            </a:r>
            <a:endParaRPr lang="en-US" dirty="0"/>
          </a:p>
        </p:txBody>
      </p:sp>
      <p:sp>
        <p:nvSpPr>
          <p:cNvPr id="4" name="TextBox 3"/>
          <p:cNvSpPr txBox="1"/>
          <p:nvPr/>
        </p:nvSpPr>
        <p:spPr>
          <a:xfrm>
            <a:off x="5176157" y="4648200"/>
            <a:ext cx="3505200" cy="1477328"/>
          </a:xfrm>
          <a:prstGeom prst="rect">
            <a:avLst/>
          </a:prstGeom>
          <a:noFill/>
        </p:spPr>
        <p:txBody>
          <a:bodyPr wrap="square" rtlCol="0">
            <a:spAutoFit/>
          </a:bodyPr>
          <a:lstStyle/>
          <a:p>
            <a:pPr algn="ctr"/>
            <a:r>
              <a:rPr lang="en-US" dirty="0" smtClean="0"/>
              <a:t>Video:</a:t>
            </a:r>
            <a:r>
              <a:rPr lang="en-US" dirty="0" smtClean="0">
                <a:hlinkClick r:id="rId4"/>
              </a:rPr>
              <a:t> </a:t>
            </a:r>
            <a:r>
              <a:rPr lang="en-US" dirty="0" err="1" smtClean="0">
                <a:hlinkClick r:id="rId4"/>
              </a:rPr>
              <a:t>Cuando</a:t>
            </a:r>
            <a:r>
              <a:rPr lang="en-US" dirty="0" smtClean="0">
                <a:hlinkClick r:id="rId4"/>
              </a:rPr>
              <a:t> </a:t>
            </a:r>
            <a:r>
              <a:rPr lang="en-US" dirty="0" err="1">
                <a:hlinkClick r:id="rId4"/>
              </a:rPr>
              <a:t>las</a:t>
            </a:r>
            <a:r>
              <a:rPr lang="en-US" dirty="0">
                <a:hlinkClick r:id="rId4"/>
              </a:rPr>
              <a:t> </a:t>
            </a:r>
            <a:r>
              <a:rPr lang="en-US" dirty="0" err="1">
                <a:hlinkClick r:id="rId4"/>
              </a:rPr>
              <a:t>Montañas</a:t>
            </a:r>
            <a:r>
              <a:rPr lang="en-US" dirty="0">
                <a:hlinkClick r:id="rId4"/>
              </a:rPr>
              <a:t> </a:t>
            </a:r>
            <a:r>
              <a:rPr lang="en-US" dirty="0" err="1">
                <a:hlinkClick r:id="rId4"/>
              </a:rPr>
              <a:t>Tiemblan</a:t>
            </a:r>
            <a:r>
              <a:rPr lang="en-US" dirty="0">
                <a:hlinkClick r:id="rId4"/>
              </a:rPr>
              <a:t> </a:t>
            </a:r>
            <a:endParaRPr lang="en-US" dirty="0" smtClean="0"/>
          </a:p>
          <a:p>
            <a:pPr algn="ctr"/>
            <a:endParaRPr lang="en-US" dirty="0"/>
          </a:p>
          <a:p>
            <a:pPr algn="ctr"/>
            <a:r>
              <a:rPr lang="en-US" dirty="0" smtClean="0"/>
              <a:t>Show a </a:t>
            </a:r>
            <a:r>
              <a:rPr lang="en-US" dirty="0"/>
              <a:t>little before 15 min 30 </a:t>
            </a:r>
            <a:r>
              <a:rPr lang="en-US" dirty="0" smtClean="0"/>
              <a:t>sec – talks about unions/strikes</a:t>
            </a:r>
            <a:endParaRPr lang="en-US" dirty="0"/>
          </a:p>
        </p:txBody>
      </p:sp>
      <p:pic>
        <p:nvPicPr>
          <p:cNvPr id="1026" name="Picture 2" descr="http://www.frontlinedefenders.org/files/images/cases/snts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6037"/>
            <a:ext cx="2819400" cy="2114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99957" y="838200"/>
            <a:ext cx="3581400" cy="1631216"/>
          </a:xfrm>
          <a:prstGeom prst="rect">
            <a:avLst/>
          </a:prstGeom>
          <a:noFill/>
        </p:spPr>
        <p:txBody>
          <a:bodyPr wrap="square" rtlCol="0">
            <a:spAutoFit/>
          </a:bodyPr>
          <a:lstStyle/>
          <a:p>
            <a:pPr algn="ctr"/>
            <a:r>
              <a:rPr lang="en-US" sz="2000" dirty="0" smtClean="0"/>
              <a:t>Video: </a:t>
            </a:r>
            <a:r>
              <a:rPr lang="en-US" sz="2000" dirty="0" smtClean="0">
                <a:hlinkClick r:id="rId6"/>
              </a:rPr>
              <a:t>Guatemala: In Light of Justice</a:t>
            </a:r>
            <a:endParaRPr lang="en-US" sz="2000" dirty="0" smtClean="0"/>
          </a:p>
          <a:p>
            <a:pPr algn="ctr"/>
            <a:r>
              <a:rPr lang="en-US" sz="2000" dirty="0"/>
              <a:t>Guatemala is the most dangerous country in the world for trade unionists.</a:t>
            </a:r>
          </a:p>
        </p:txBody>
      </p:sp>
      <p:pic>
        <p:nvPicPr>
          <p:cNvPr id="1028" name="Picture 4" descr="http://www.world-psi.org/sites/default/files/styles/large/public/images/media_release/guatemala_mediarelease_slider.jpg?itok=WUYr5VJ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757" y="4325257"/>
            <a:ext cx="3505200" cy="23368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226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152400"/>
            <a:ext cx="8229600" cy="838200"/>
          </a:xfrm>
        </p:spPr>
        <p:txBody>
          <a:bodyPr anchor="ctr"/>
          <a:lstStyle/>
          <a:p>
            <a:pPr algn="ctr" eaLnBrk="1" fontAlgn="auto" hangingPunct="1">
              <a:spcAft>
                <a:spcPts val="0"/>
              </a:spcAft>
              <a:defRPr/>
            </a:pPr>
            <a:r>
              <a:rPr sz="4000" dirty="0"/>
              <a:t>Guatemala </a:t>
            </a:r>
            <a:r>
              <a:rPr lang="es-MX" sz="4000" dirty="0"/>
              <a:t>está en Centroamérica</a:t>
            </a:r>
            <a:endParaRPr sz="4000" dirty="0"/>
          </a:p>
        </p:txBody>
      </p:sp>
      <p:pic>
        <p:nvPicPr>
          <p:cNvPr id="8195" name="Picture 4" descr="map continental"/>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209800" y="914400"/>
            <a:ext cx="4810125" cy="5638800"/>
          </a:xfrm>
          <a:noFill/>
        </p:spPr>
      </p:pic>
    </p:spTree>
    <p:custDataLst>
      <p:tags r:id="rId1"/>
    </p:custDataLst>
    <p:extLst>
      <p:ext uri="{BB962C8B-B14F-4D97-AF65-F5344CB8AC3E}">
        <p14:creationId xmlns:p14="http://schemas.microsoft.com/office/powerpoint/2010/main" val="10556012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057400" y="1981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a:t>
            </a:r>
            <a:r>
              <a:rPr lang="en-US" altLang="ja-JP">
                <a:ea typeface="ＭＳ Ｐゴシック" charset="-128"/>
              </a:rPr>
              <a:t>é</a:t>
            </a:r>
            <a:r>
              <a:rPr lang="en-US"/>
              <a:t>xico</a:t>
            </a:r>
          </a:p>
        </p:txBody>
      </p:sp>
      <p:sp>
        <p:nvSpPr>
          <p:cNvPr id="9220" name="Text Box 4"/>
          <p:cNvSpPr txBox="1">
            <a:spLocks noChangeArrowheads="1"/>
          </p:cNvSpPr>
          <p:nvPr/>
        </p:nvSpPr>
        <p:spPr bwMode="auto">
          <a:xfrm>
            <a:off x="1600200" y="9906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Los EEUU</a:t>
            </a:r>
          </a:p>
        </p:txBody>
      </p:sp>
      <p:sp>
        <p:nvSpPr>
          <p:cNvPr id="9221" name="Text Box 5"/>
          <p:cNvSpPr txBox="1">
            <a:spLocks noChangeArrowheads="1"/>
          </p:cNvSpPr>
          <p:nvPr/>
        </p:nvSpPr>
        <p:spPr bwMode="auto">
          <a:xfrm>
            <a:off x="2362200" y="3429000"/>
            <a:ext cx="1427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Guatemala</a:t>
            </a:r>
            <a:endParaRPr lang="en-US"/>
          </a:p>
        </p:txBody>
      </p:sp>
      <p:cxnSp>
        <p:nvCxnSpPr>
          <p:cNvPr id="9222" name="AutoShape 6"/>
          <p:cNvCxnSpPr>
            <a:cxnSpLocks noChangeShapeType="1"/>
          </p:cNvCxnSpPr>
          <p:nvPr/>
        </p:nvCxnSpPr>
        <p:spPr bwMode="auto">
          <a:xfrm rot="5400000" flipH="1" flipV="1">
            <a:off x="3706812" y="2998788"/>
            <a:ext cx="352425" cy="1060450"/>
          </a:xfrm>
          <a:prstGeom prst="curvedConnector4">
            <a:avLst>
              <a:gd name="adj1" fmla="val -64866"/>
              <a:gd name="adj2" fmla="val 8069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3" name="Rectangle 5"/>
          <p:cNvSpPr>
            <a:spLocks noChangeArrowheads="1"/>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MX" sz="3200" i="1" dirty="0">
                <a:latin typeface="Times New Roman" charset="0"/>
              </a:rPr>
              <a:t>Está al sur de México</a:t>
            </a:r>
            <a:endParaRPr lang="en-US" sz="3200" dirty="0"/>
          </a:p>
        </p:txBody>
      </p:sp>
    </p:spTree>
    <p:custDataLst>
      <p:tags r:id="rId1"/>
    </p:custDataLst>
    <p:extLst>
      <p:ext uri="{BB962C8B-B14F-4D97-AF65-F5344CB8AC3E}">
        <p14:creationId xmlns:p14="http://schemas.microsoft.com/office/powerpoint/2010/main" val="210462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a:xfrm>
            <a:off x="457200" y="228600"/>
            <a:ext cx="8229600" cy="990600"/>
          </a:xfrm>
        </p:spPr>
        <p:txBody>
          <a:bodyPr anchor="ctr">
            <a:normAutofit/>
          </a:bodyPr>
          <a:lstStyle/>
          <a:p>
            <a:pPr algn="ctr" eaLnBrk="1" fontAlgn="auto" hangingPunct="1">
              <a:spcAft>
                <a:spcPts val="0"/>
              </a:spcAft>
              <a:defRPr/>
            </a:pPr>
            <a:r>
              <a:rPr lang="es-MX" dirty="0"/>
              <a:t>Está al norte del Salvador y </a:t>
            </a:r>
            <a:r>
              <a:rPr lang="es-MX" dirty="0" smtClean="0"/>
              <a:t>Honduras</a:t>
            </a:r>
            <a:endParaRPr dirty="0"/>
          </a:p>
        </p:txBody>
      </p:sp>
      <p:pic>
        <p:nvPicPr>
          <p:cNvPr id="10243" name="Picture 4" descr="map detail"/>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971800" y="1143000"/>
            <a:ext cx="4965700" cy="5334000"/>
          </a:xfrm>
          <a:noFill/>
        </p:spPr>
      </p:pic>
      <p:sp>
        <p:nvSpPr>
          <p:cNvPr id="4100" name="Text Box 4"/>
          <p:cNvSpPr txBox="1">
            <a:spLocks noChangeArrowheads="1"/>
          </p:cNvSpPr>
          <p:nvPr/>
        </p:nvSpPr>
        <p:spPr bwMode="auto">
          <a:xfrm>
            <a:off x="685800" y="2636837"/>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err="1"/>
              <a:t>Es</a:t>
            </a:r>
            <a:r>
              <a:rPr lang="en-US" sz="2400" dirty="0"/>
              <a:t> un </a:t>
            </a:r>
            <a:r>
              <a:rPr lang="en-US" sz="2400" dirty="0" err="1"/>
              <a:t>pa</a:t>
            </a:r>
            <a:r>
              <a:rPr lang="en-US" altLang="ja-JP" sz="2400" dirty="0" err="1">
                <a:ea typeface="ＭＳ Ｐゴシック" charset="-128"/>
              </a:rPr>
              <a:t>ís</a:t>
            </a:r>
            <a:r>
              <a:rPr lang="en-US" altLang="ja-JP" sz="2400" dirty="0">
                <a:ea typeface="ＭＳ Ｐゴシック" charset="-128"/>
              </a:rPr>
              <a:t> </a:t>
            </a:r>
            <a:r>
              <a:rPr lang="en-US" altLang="ja-JP" sz="2400" dirty="0" err="1">
                <a:ea typeface="ＭＳ Ｐゴシック" charset="-128"/>
              </a:rPr>
              <a:t>pequeño</a:t>
            </a:r>
            <a:endParaRPr lang="en-US" dirty="0"/>
          </a:p>
        </p:txBody>
      </p:sp>
    </p:spTree>
    <p:custDataLst>
      <p:tags r:id="rId1"/>
    </p:custDataLst>
    <p:extLst>
      <p:ext uri="{BB962C8B-B14F-4D97-AF65-F5344CB8AC3E}">
        <p14:creationId xmlns:p14="http://schemas.microsoft.com/office/powerpoint/2010/main" val="41936833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idx="4294967295"/>
          </p:nvPr>
        </p:nvSpPr>
        <p:spPr>
          <a:xfrm>
            <a:off x="381000" y="152400"/>
            <a:ext cx="8229600" cy="990600"/>
          </a:xfrm>
        </p:spPr>
        <p:txBody>
          <a:bodyPr anchor="ctr"/>
          <a:lstStyle/>
          <a:p>
            <a:pPr eaLnBrk="1" fontAlgn="auto" hangingPunct="1">
              <a:spcAft>
                <a:spcPts val="0"/>
              </a:spcAft>
              <a:defRPr/>
            </a:pPr>
            <a:r>
              <a:rPr dirty="0" err="1">
                <a:solidFill>
                  <a:schemeClr val="tx1"/>
                </a:solidFill>
              </a:rPr>
              <a:t>Es</a:t>
            </a:r>
            <a:r>
              <a:rPr dirty="0">
                <a:solidFill>
                  <a:schemeClr val="tx1"/>
                </a:solidFill>
              </a:rPr>
              <a:t> un </a:t>
            </a:r>
            <a:r>
              <a:rPr dirty="0" err="1">
                <a:solidFill>
                  <a:schemeClr val="tx1"/>
                </a:solidFill>
              </a:rPr>
              <a:t>pa</a:t>
            </a:r>
            <a:r>
              <a:rPr altLang="ja-JP" dirty="0" err="1">
                <a:solidFill>
                  <a:schemeClr val="tx1"/>
                </a:solidFill>
                <a:ea typeface="ＭＳ Ｐゴシック" charset="-128"/>
              </a:rPr>
              <a:t>ís</a:t>
            </a:r>
            <a:r>
              <a:rPr altLang="ja-JP" dirty="0">
                <a:solidFill>
                  <a:schemeClr val="tx1"/>
                </a:solidFill>
                <a:ea typeface="ＭＳ Ｐゴシック" charset="-128"/>
              </a:rPr>
              <a:t> </a:t>
            </a:r>
            <a:r>
              <a:rPr altLang="ja-JP" dirty="0" err="1">
                <a:solidFill>
                  <a:schemeClr val="tx1"/>
                </a:solidFill>
                <a:ea typeface="ＭＳ Ｐゴシック" charset="-128"/>
              </a:rPr>
              <a:t>pequeño</a:t>
            </a:r>
            <a:endParaRPr sz="2400" dirty="0">
              <a:solidFill>
                <a:schemeClr val="tx1"/>
              </a:solidFill>
              <a:ea typeface="ＭＳ Ｐゴシック" charset="-128"/>
            </a:endParaRPr>
          </a:p>
        </p:txBody>
      </p:sp>
      <p:pic>
        <p:nvPicPr>
          <p:cNvPr id="48131" name="Picture 4" descr="map detail"/>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552904" y="1066800"/>
            <a:ext cx="2625725" cy="2819400"/>
          </a:xfrm>
        </p:spPr>
      </p:pic>
      <p:sp>
        <p:nvSpPr>
          <p:cNvPr id="48133" name="Text Box 5"/>
          <p:cNvSpPr txBox="1">
            <a:spLocks noChangeArrowheads="1"/>
          </p:cNvSpPr>
          <p:nvPr/>
        </p:nvSpPr>
        <p:spPr bwMode="auto">
          <a:xfrm>
            <a:off x="3200400" y="1600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108,890 sq km</a:t>
            </a:r>
          </a:p>
        </p:txBody>
      </p:sp>
      <p:pic>
        <p:nvPicPr>
          <p:cNvPr id="481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447800"/>
            <a:ext cx="30638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7"/>
          <p:cNvSpPr txBox="1">
            <a:spLocks noChangeArrowheads="1"/>
          </p:cNvSpPr>
          <p:nvPr/>
        </p:nvSpPr>
        <p:spPr bwMode="auto">
          <a:xfrm>
            <a:off x="6553200" y="4572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109,247 sq km</a:t>
            </a:r>
          </a:p>
        </p:txBody>
      </p:sp>
      <p:pic>
        <p:nvPicPr>
          <p:cNvPr id="481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886200"/>
            <a:ext cx="35655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 Box 9"/>
          <p:cNvSpPr txBox="1">
            <a:spLocks noChangeArrowheads="1"/>
          </p:cNvSpPr>
          <p:nvPr/>
        </p:nvSpPr>
        <p:spPr bwMode="auto">
          <a:xfrm>
            <a:off x="5791200" y="58674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696,241 sq km</a:t>
            </a:r>
          </a:p>
        </p:txBody>
      </p:sp>
      <p:sp>
        <p:nvSpPr>
          <p:cNvPr id="48138" name="Text Box 10"/>
          <p:cNvSpPr txBox="1">
            <a:spLocks noChangeArrowheads="1"/>
          </p:cNvSpPr>
          <p:nvPr/>
        </p:nvSpPr>
        <p:spPr bwMode="auto">
          <a:xfrm>
            <a:off x="3429000" y="2362200"/>
            <a:ext cx="198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err="1"/>
              <a:t>Guatamala</a:t>
            </a:r>
            <a:r>
              <a:rPr lang="en-US" dirty="0"/>
              <a:t> </a:t>
            </a:r>
            <a:r>
              <a:rPr lang="en-US" dirty="0" err="1"/>
              <a:t>es</a:t>
            </a:r>
            <a:r>
              <a:rPr lang="en-US" dirty="0"/>
              <a:t> un </a:t>
            </a:r>
            <a:r>
              <a:rPr lang="en-US" dirty="0" err="1"/>
              <a:t>poco</a:t>
            </a:r>
            <a:r>
              <a:rPr lang="en-US" dirty="0"/>
              <a:t> </a:t>
            </a:r>
            <a:r>
              <a:rPr lang="en-US" dirty="0" err="1"/>
              <a:t>m</a:t>
            </a:r>
            <a:r>
              <a:rPr lang="en-US" altLang="ja-JP" dirty="0" err="1">
                <a:ea typeface="ＭＳ Ｐゴシック" charset="-128"/>
              </a:rPr>
              <a:t>ás</a:t>
            </a:r>
            <a:r>
              <a:rPr lang="en-US" altLang="ja-JP" dirty="0">
                <a:ea typeface="ＭＳ Ｐゴシック" charset="-128"/>
              </a:rPr>
              <a:t> </a:t>
            </a:r>
            <a:r>
              <a:rPr lang="en-US" altLang="ja-JP" dirty="0" err="1">
                <a:ea typeface="ＭＳ Ｐゴシック" charset="-128"/>
              </a:rPr>
              <a:t>pequeño</a:t>
            </a:r>
            <a:r>
              <a:rPr lang="en-US" altLang="ja-JP" dirty="0">
                <a:ea typeface="ＭＳ Ｐゴシック" charset="-128"/>
              </a:rPr>
              <a:t> </a:t>
            </a:r>
            <a:r>
              <a:rPr lang="en-US" altLang="ja-JP" dirty="0" err="1">
                <a:ea typeface="ＭＳ Ｐゴシック" charset="-128"/>
              </a:rPr>
              <a:t>que</a:t>
            </a:r>
            <a:r>
              <a:rPr lang="en-US" altLang="ja-JP" dirty="0">
                <a:ea typeface="ＭＳ Ｐゴシック" charset="-128"/>
              </a:rPr>
              <a:t> </a:t>
            </a:r>
            <a:r>
              <a:rPr lang="en-US" altLang="ja-JP" dirty="0" err="1">
                <a:ea typeface="ＭＳ Ｐゴシック" charset="-128"/>
              </a:rPr>
              <a:t>Tennesse</a:t>
            </a:r>
            <a:r>
              <a:rPr lang="en-US" altLang="ja-JP" dirty="0">
                <a:ea typeface="ＭＳ Ｐゴシック" charset="-128"/>
              </a:rPr>
              <a:t>. </a:t>
            </a:r>
            <a:endParaRPr lang="en-US" dirty="0"/>
          </a:p>
        </p:txBody>
      </p:sp>
      <p:sp>
        <p:nvSpPr>
          <p:cNvPr id="48139" name="Text Box 11"/>
          <p:cNvSpPr txBox="1">
            <a:spLocks noChangeArrowheads="1"/>
          </p:cNvSpPr>
          <p:nvPr/>
        </p:nvSpPr>
        <p:spPr bwMode="auto">
          <a:xfrm>
            <a:off x="228600" y="45720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FFFF"/>
                </a:solidFill>
              </a:rPr>
              <a:t>Es mucho m</a:t>
            </a:r>
            <a:r>
              <a:rPr lang="en-US" altLang="ja-JP">
                <a:solidFill>
                  <a:srgbClr val="FFFFFF"/>
                </a:solidFill>
                <a:ea typeface="ＭＳ Ｐゴシック" charset="-128"/>
              </a:rPr>
              <a:t>ás pequeño que Texas.</a:t>
            </a:r>
            <a:r>
              <a:rPr lang="en-US" altLang="ja-JP">
                <a:ea typeface="ＭＳ Ｐゴシック" charset="-128"/>
              </a:rPr>
              <a:t> </a:t>
            </a:r>
            <a:endParaRPr lang="en-US"/>
          </a:p>
        </p:txBody>
      </p:sp>
    </p:spTree>
    <p:custDataLst>
      <p:tags r:id="rId1"/>
    </p:custDataLst>
    <p:extLst>
      <p:ext uri="{BB962C8B-B14F-4D97-AF65-F5344CB8AC3E}">
        <p14:creationId xmlns:p14="http://schemas.microsoft.com/office/powerpoint/2010/main" val="29451852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500" fill="hold"/>
                                        <p:tgtEl>
                                          <p:spTgt spid="48133"/>
                                        </p:tgtEl>
                                        <p:attrNameLst>
                                          <p:attrName>ppt_x</p:attrName>
                                        </p:attrNameLst>
                                      </p:cBhvr>
                                      <p:tavLst>
                                        <p:tav tm="0">
                                          <p:val>
                                            <p:strVal val="#ppt_x"/>
                                          </p:val>
                                        </p:tav>
                                        <p:tav tm="100000">
                                          <p:val>
                                            <p:strVal val="#ppt_x"/>
                                          </p:val>
                                        </p:tav>
                                      </p:tavLst>
                                    </p:anim>
                                    <p:anim calcmode="lin" valueType="num">
                                      <p:cBhvr additive="base">
                                        <p:cTn id="8" dur="500" fill="hold"/>
                                        <p:tgtEl>
                                          <p:spTgt spid="481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1"/>
                                        </p:tgtEl>
                                        <p:attrNameLst>
                                          <p:attrName>style.visibility</p:attrName>
                                        </p:attrNameLst>
                                      </p:cBhvr>
                                      <p:to>
                                        <p:strVal val="visible"/>
                                      </p:to>
                                    </p:set>
                                    <p:anim calcmode="lin" valueType="num">
                                      <p:cBhvr additive="base">
                                        <p:cTn id="11" dur="500" fill="hold"/>
                                        <p:tgtEl>
                                          <p:spTgt spid="48131"/>
                                        </p:tgtEl>
                                        <p:attrNameLst>
                                          <p:attrName>ppt_x</p:attrName>
                                        </p:attrNameLst>
                                      </p:cBhvr>
                                      <p:tavLst>
                                        <p:tav tm="0">
                                          <p:val>
                                            <p:strVal val="#ppt_x"/>
                                          </p:val>
                                        </p:tav>
                                        <p:tav tm="100000">
                                          <p:val>
                                            <p:strVal val="#ppt_x"/>
                                          </p:val>
                                        </p:tav>
                                      </p:tavLst>
                                    </p:anim>
                                    <p:anim calcmode="lin" valueType="num">
                                      <p:cBhvr additive="base">
                                        <p:cTn id="12"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8134"/>
                                        </p:tgtEl>
                                        <p:attrNameLst>
                                          <p:attrName>style.visibility</p:attrName>
                                        </p:attrNameLst>
                                      </p:cBhvr>
                                      <p:to>
                                        <p:strVal val="visible"/>
                                      </p:to>
                                    </p:set>
                                    <p:anim calcmode="lin" valueType="num">
                                      <p:cBhvr additive="base">
                                        <p:cTn id="17" dur="500" fill="hold"/>
                                        <p:tgtEl>
                                          <p:spTgt spid="48134"/>
                                        </p:tgtEl>
                                        <p:attrNameLst>
                                          <p:attrName>ppt_x</p:attrName>
                                        </p:attrNameLst>
                                      </p:cBhvr>
                                      <p:tavLst>
                                        <p:tav tm="0">
                                          <p:val>
                                            <p:strVal val="#ppt_x"/>
                                          </p:val>
                                        </p:tav>
                                        <p:tav tm="100000">
                                          <p:val>
                                            <p:strVal val="#ppt_x"/>
                                          </p:val>
                                        </p:tav>
                                      </p:tavLst>
                                    </p:anim>
                                    <p:anim calcmode="lin" valueType="num">
                                      <p:cBhvr additive="base">
                                        <p:cTn id="18" dur="500" fill="hold"/>
                                        <p:tgtEl>
                                          <p:spTgt spid="481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8135"/>
                                        </p:tgtEl>
                                        <p:attrNameLst>
                                          <p:attrName>style.visibility</p:attrName>
                                        </p:attrNameLst>
                                      </p:cBhvr>
                                      <p:to>
                                        <p:strVal val="visible"/>
                                      </p:to>
                                    </p:set>
                                    <p:anim calcmode="lin" valueType="num">
                                      <p:cBhvr additive="base">
                                        <p:cTn id="21" dur="500" fill="hold"/>
                                        <p:tgtEl>
                                          <p:spTgt spid="48135"/>
                                        </p:tgtEl>
                                        <p:attrNameLst>
                                          <p:attrName>ppt_x</p:attrName>
                                        </p:attrNameLst>
                                      </p:cBhvr>
                                      <p:tavLst>
                                        <p:tav tm="0">
                                          <p:val>
                                            <p:strVal val="#ppt_x"/>
                                          </p:val>
                                        </p:tav>
                                        <p:tav tm="100000">
                                          <p:val>
                                            <p:strVal val="#ppt_x"/>
                                          </p:val>
                                        </p:tav>
                                      </p:tavLst>
                                    </p:anim>
                                    <p:anim calcmode="lin" valueType="num">
                                      <p:cBhvr additive="base">
                                        <p:cTn id="22" dur="5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138"/>
                                        </p:tgtEl>
                                        <p:attrNameLst>
                                          <p:attrName>style.visibility</p:attrName>
                                        </p:attrNameLst>
                                      </p:cBhvr>
                                      <p:to>
                                        <p:strVal val="visible"/>
                                      </p:to>
                                    </p:set>
                                    <p:anim calcmode="lin" valueType="num">
                                      <p:cBhvr additive="base">
                                        <p:cTn id="27" dur="500" fill="hold"/>
                                        <p:tgtEl>
                                          <p:spTgt spid="48138"/>
                                        </p:tgtEl>
                                        <p:attrNameLst>
                                          <p:attrName>ppt_x</p:attrName>
                                        </p:attrNameLst>
                                      </p:cBhvr>
                                      <p:tavLst>
                                        <p:tav tm="0">
                                          <p:val>
                                            <p:strVal val="#ppt_x"/>
                                          </p:val>
                                        </p:tav>
                                        <p:tav tm="100000">
                                          <p:val>
                                            <p:strVal val="#ppt_x"/>
                                          </p:val>
                                        </p:tav>
                                      </p:tavLst>
                                    </p:anim>
                                    <p:anim calcmode="lin" valueType="num">
                                      <p:cBhvr additive="base">
                                        <p:cTn id="28" dur="500" fill="hold"/>
                                        <p:tgtEl>
                                          <p:spTgt spid="4813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8136"/>
                                        </p:tgtEl>
                                        <p:attrNameLst>
                                          <p:attrName>style.visibility</p:attrName>
                                        </p:attrNameLst>
                                      </p:cBhvr>
                                      <p:to>
                                        <p:strVal val="visible"/>
                                      </p:to>
                                    </p:set>
                                    <p:anim calcmode="lin" valueType="num">
                                      <p:cBhvr additive="base">
                                        <p:cTn id="33" dur="500" fill="hold"/>
                                        <p:tgtEl>
                                          <p:spTgt spid="48136"/>
                                        </p:tgtEl>
                                        <p:attrNameLst>
                                          <p:attrName>ppt_x</p:attrName>
                                        </p:attrNameLst>
                                      </p:cBhvr>
                                      <p:tavLst>
                                        <p:tav tm="0">
                                          <p:val>
                                            <p:strVal val="#ppt_x"/>
                                          </p:val>
                                        </p:tav>
                                        <p:tav tm="100000">
                                          <p:val>
                                            <p:strVal val="#ppt_x"/>
                                          </p:val>
                                        </p:tav>
                                      </p:tavLst>
                                    </p:anim>
                                    <p:anim calcmode="lin" valueType="num">
                                      <p:cBhvr additive="base">
                                        <p:cTn id="34" dur="500" fill="hold"/>
                                        <p:tgtEl>
                                          <p:spTgt spid="481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8137"/>
                                        </p:tgtEl>
                                        <p:attrNameLst>
                                          <p:attrName>style.visibility</p:attrName>
                                        </p:attrNameLst>
                                      </p:cBhvr>
                                      <p:to>
                                        <p:strVal val="visible"/>
                                      </p:to>
                                    </p:set>
                                    <p:anim calcmode="lin" valueType="num">
                                      <p:cBhvr additive="base">
                                        <p:cTn id="37" dur="500" fill="hold"/>
                                        <p:tgtEl>
                                          <p:spTgt spid="48137"/>
                                        </p:tgtEl>
                                        <p:attrNameLst>
                                          <p:attrName>ppt_x</p:attrName>
                                        </p:attrNameLst>
                                      </p:cBhvr>
                                      <p:tavLst>
                                        <p:tav tm="0">
                                          <p:val>
                                            <p:strVal val="#ppt_x"/>
                                          </p:val>
                                        </p:tav>
                                        <p:tav tm="100000">
                                          <p:val>
                                            <p:strVal val="#ppt_x"/>
                                          </p:val>
                                        </p:tav>
                                      </p:tavLst>
                                    </p:anim>
                                    <p:anim calcmode="lin" valueType="num">
                                      <p:cBhvr additive="base">
                                        <p:cTn id="38" dur="500" fill="hold"/>
                                        <p:tgtEl>
                                          <p:spTgt spid="4813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139"/>
                                        </p:tgtEl>
                                        <p:attrNameLst>
                                          <p:attrName>style.visibility</p:attrName>
                                        </p:attrNameLst>
                                      </p:cBhvr>
                                      <p:to>
                                        <p:strVal val="visible"/>
                                      </p:to>
                                    </p:set>
                                    <p:anim calcmode="lin" valueType="num">
                                      <p:cBhvr additive="base">
                                        <p:cTn id="43" dur="500" fill="hold"/>
                                        <p:tgtEl>
                                          <p:spTgt spid="48139"/>
                                        </p:tgtEl>
                                        <p:attrNameLst>
                                          <p:attrName>ppt_x</p:attrName>
                                        </p:attrNameLst>
                                      </p:cBhvr>
                                      <p:tavLst>
                                        <p:tav tm="0">
                                          <p:val>
                                            <p:strVal val="#ppt_x"/>
                                          </p:val>
                                        </p:tav>
                                        <p:tav tm="100000">
                                          <p:val>
                                            <p:strVal val="#ppt_x"/>
                                          </p:val>
                                        </p:tav>
                                      </p:tavLst>
                                    </p:anim>
                                    <p:anim calcmode="lin" valueType="num">
                                      <p:cBhvr additive="base">
                                        <p:cTn id="44" dur="500" fill="hold"/>
                                        <p:tgtEl>
                                          <p:spTgt spid="48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P spid="48137" grpId="0"/>
      <p:bldP spid="48138" grpId="0"/>
      <p:bldP spid="48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4904" y="-76200"/>
            <a:ext cx="8991600" cy="1371600"/>
          </a:xfrm>
        </p:spPr>
        <p:txBody>
          <a:bodyPr anchor="ctr"/>
          <a:lstStyle/>
          <a:p>
            <a:pPr algn="r" eaLnBrk="1" fontAlgn="auto" hangingPunct="1">
              <a:spcAft>
                <a:spcPts val="0"/>
              </a:spcAft>
              <a:defRPr/>
            </a:pPr>
            <a:r>
              <a:rPr lang="es-MX" sz="4000" dirty="0"/>
              <a:t>La capital se llama</a:t>
            </a:r>
            <a:br>
              <a:rPr lang="es-MX" sz="4000" dirty="0"/>
            </a:br>
            <a:r>
              <a:rPr lang="es-MX" sz="4000" dirty="0"/>
              <a:t>Ciudad de Guatemala</a:t>
            </a:r>
            <a:endParaRPr sz="4000" dirty="0"/>
          </a:p>
        </p:txBody>
      </p:sp>
      <p:pic>
        <p:nvPicPr>
          <p:cNvPr id="6146" name="Picture 2" descr="http://4.bp.blogspot.com/-Ythvj7KZSt0/UiIz15KBo5I/AAAAAAAAAoA/rp74nwwOi3E/s1600/Ciudad+de+Guatemala+A%C3%A9re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95399"/>
            <a:ext cx="4114800" cy="27874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_5Ayjfsso_20/TKvb5WeiQII/AAAAAAAAAA0/SgK-6AckXTQ/s1600/GUA-Guatemala-ciudad%5B1%5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914400"/>
            <a:ext cx="40132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ts.com.gt/files/4413/3410/0061/Fuente_Plaza_de_la_Constitucin_Ciudad_de_Guatemala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15502"/>
            <a:ext cx="7162800" cy="2590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57200" y="1752600"/>
            <a:ext cx="3505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a:t>Hay m</a:t>
            </a:r>
            <a:r>
              <a:rPr lang="es-MX" sz="2800" dirty="0" err="1"/>
              <a:t>ás</a:t>
            </a:r>
            <a:r>
              <a:rPr lang="es-MX" sz="2800" dirty="0"/>
              <a:t> de un millón de personas en la cuidad.</a:t>
            </a:r>
            <a:endParaRPr lang="en-US" sz="2800" dirty="0"/>
          </a:p>
        </p:txBody>
      </p:sp>
    </p:spTree>
    <p:custDataLst>
      <p:tags r:id="rId1"/>
    </p:custDataLst>
    <p:extLst>
      <p:ext uri="{BB962C8B-B14F-4D97-AF65-F5344CB8AC3E}">
        <p14:creationId xmlns:p14="http://schemas.microsoft.com/office/powerpoint/2010/main" val="866043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8"/>
                                        </p:tgtEl>
                                      </p:cBhvr>
                                    </p:animEffect>
                                    <p:set>
                                      <p:cBhvr>
                                        <p:cTn id="7" dur="1" fill="hold">
                                          <p:stCondLst>
                                            <p:cond delay="499"/>
                                          </p:stCondLst>
                                        </p:cTn>
                                        <p:tgtEl>
                                          <p:spTgt spid="614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62000"/>
          </a:xfrm>
        </p:spPr>
        <p:txBody>
          <a:bodyPr/>
          <a:lstStyle/>
          <a:p>
            <a:r>
              <a:rPr lang="en-US" dirty="0" smtClean="0"/>
              <a:t>La </a:t>
            </a:r>
            <a:r>
              <a:rPr lang="en-US" dirty="0" err="1" smtClean="0"/>
              <a:t>Novela</a:t>
            </a:r>
            <a:r>
              <a:rPr lang="en-US" dirty="0" smtClean="0"/>
              <a:t>: Esperanza</a:t>
            </a:r>
            <a:endParaRPr lang="en-US" dirty="0"/>
          </a:p>
        </p:txBody>
      </p:sp>
      <p:sp>
        <p:nvSpPr>
          <p:cNvPr id="3" name="Content Placeholder 2"/>
          <p:cNvSpPr>
            <a:spLocks noGrp="1"/>
          </p:cNvSpPr>
          <p:nvPr>
            <p:ph idx="1"/>
          </p:nvPr>
        </p:nvSpPr>
        <p:spPr>
          <a:xfrm>
            <a:off x="304800" y="1219200"/>
            <a:ext cx="8501743" cy="4525963"/>
          </a:xfrm>
        </p:spPr>
        <p:txBody>
          <a:bodyPr/>
          <a:lstStyle/>
          <a:p>
            <a:r>
              <a:rPr lang="en-US" dirty="0" smtClean="0"/>
              <a:t>La </a:t>
            </a:r>
            <a:r>
              <a:rPr lang="en-US" dirty="0" err="1" smtClean="0"/>
              <a:t>novela</a:t>
            </a:r>
            <a:r>
              <a:rPr lang="en-US" dirty="0" smtClean="0"/>
              <a:t> </a:t>
            </a:r>
            <a:r>
              <a:rPr lang="en-US" dirty="0" err="1" smtClean="0"/>
              <a:t>ocurre</a:t>
            </a:r>
            <a:r>
              <a:rPr lang="en-US" dirty="0" smtClean="0"/>
              <a:t> en los a</a:t>
            </a:r>
            <a:r>
              <a:rPr lang="es-MX" dirty="0" err="1" smtClean="0"/>
              <a:t>ños</a:t>
            </a:r>
            <a:r>
              <a:rPr lang="en-US" dirty="0" smtClean="0"/>
              <a:t> 1988-1991 </a:t>
            </a:r>
            <a:r>
              <a:rPr lang="en-US" dirty="0" err="1" smtClean="0"/>
              <a:t>durante</a:t>
            </a:r>
            <a:r>
              <a:rPr lang="en-US" dirty="0" smtClean="0"/>
              <a:t> La Guerra Civil de Guatemala (o la Guerra </a:t>
            </a:r>
            <a:r>
              <a:rPr lang="en-US" dirty="0" err="1" smtClean="0"/>
              <a:t>Interna</a:t>
            </a:r>
            <a:r>
              <a:rPr lang="en-US" dirty="0" smtClean="0"/>
              <a:t>)</a:t>
            </a:r>
          </a:p>
          <a:p>
            <a:r>
              <a:rPr lang="en-US" dirty="0" smtClean="0"/>
              <a:t>La Guerra </a:t>
            </a:r>
            <a:r>
              <a:rPr lang="en-US" dirty="0" err="1" smtClean="0"/>
              <a:t>empez</a:t>
            </a:r>
            <a:r>
              <a:rPr lang="es-MX" dirty="0" err="1" smtClean="0"/>
              <a:t>ó</a:t>
            </a:r>
            <a:r>
              <a:rPr lang="es-MX" dirty="0" smtClean="0"/>
              <a:t> 1960 y terminó 1996, duró 36 años</a:t>
            </a:r>
          </a:p>
          <a:p>
            <a:r>
              <a:rPr lang="es-MX" dirty="0" smtClean="0"/>
              <a:t>Durante la Guerra, 200,000 personas fueron matadas y 45,000 se desaparecieron</a:t>
            </a:r>
          </a:p>
          <a:p>
            <a:endParaRPr lang="en-US" dirty="0" smtClean="0"/>
          </a:p>
          <a:p>
            <a:endParaRPr lang="en-US" dirty="0"/>
          </a:p>
          <a:p>
            <a:endParaRPr lang="en-US" dirty="0"/>
          </a:p>
        </p:txBody>
      </p:sp>
      <p:sp>
        <p:nvSpPr>
          <p:cNvPr id="4" name="TextBox 3"/>
          <p:cNvSpPr txBox="1"/>
          <p:nvPr/>
        </p:nvSpPr>
        <p:spPr>
          <a:xfrm>
            <a:off x="4234543" y="3670994"/>
            <a:ext cx="4648200" cy="2769989"/>
          </a:xfrm>
          <a:prstGeom prst="rect">
            <a:avLst/>
          </a:prstGeom>
          <a:noFill/>
        </p:spPr>
        <p:txBody>
          <a:bodyPr wrap="square" rtlCol="0">
            <a:spAutoFit/>
          </a:bodyPr>
          <a:lstStyle/>
          <a:p>
            <a:r>
              <a:rPr lang="en-US" b="1" dirty="0" err="1" smtClean="0"/>
              <a:t>Muertos</a:t>
            </a:r>
            <a:r>
              <a:rPr lang="en-US" b="1" dirty="0" smtClean="0"/>
              <a:t> y </a:t>
            </a:r>
            <a:r>
              <a:rPr lang="en-US" b="1" dirty="0" err="1" smtClean="0"/>
              <a:t>Desaparecidos</a:t>
            </a:r>
            <a:endParaRPr lang="es-ES" b="1" dirty="0" smtClean="0">
              <a:effectLst/>
            </a:endParaRPr>
          </a:p>
          <a:p>
            <a:r>
              <a:rPr lang="es-ES" b="1" dirty="0" smtClean="0">
                <a:effectLst/>
              </a:rPr>
              <a:t>Guatemala</a:t>
            </a:r>
            <a:r>
              <a:rPr lang="es-ES" dirty="0" smtClean="0">
                <a:effectLst/>
              </a:rPr>
              <a:t> (1960-1996): 200.000, de ellos</a:t>
            </a:r>
          </a:p>
          <a:p>
            <a:r>
              <a:rPr lang="es-ES" dirty="0" smtClean="0"/>
              <a:t>150.000 por combates</a:t>
            </a:r>
          </a:p>
          <a:p>
            <a:r>
              <a:rPr lang="es-ES" dirty="0" smtClean="0"/>
              <a:t>50.000 por represión</a:t>
            </a:r>
          </a:p>
          <a:p>
            <a:r>
              <a:rPr lang="es-ES" dirty="0" smtClean="0"/>
              <a:t>50.000 desaparecidos</a:t>
            </a:r>
          </a:p>
          <a:p>
            <a:r>
              <a:rPr lang="es-ES" b="1" i="1" dirty="0" smtClean="0">
                <a:effectLst/>
              </a:rPr>
              <a:t>Efraín Ríos Montt</a:t>
            </a:r>
            <a:r>
              <a:rPr lang="es-ES" i="1" dirty="0" smtClean="0">
                <a:effectLst/>
              </a:rPr>
              <a:t>, responsable de unas 70.000 muertes</a:t>
            </a:r>
            <a:endParaRPr lang="es-ES" dirty="0" smtClean="0">
              <a:effectLst/>
            </a:endParaRPr>
          </a:p>
          <a:p>
            <a:r>
              <a:rPr lang="es-ES" i="1" dirty="0" smtClean="0">
                <a:effectLst/>
              </a:rPr>
              <a:t>  ( del total, unos 60.000 eran indígenas mayas ) </a:t>
            </a:r>
            <a:endParaRPr lang="es-ES" dirty="0" smtClean="0">
              <a:effectLst/>
            </a:endParaRPr>
          </a:p>
          <a:p>
            <a:endParaRPr lang="en-US" dirty="0" smtClean="0"/>
          </a:p>
          <a:p>
            <a:r>
              <a:rPr lang="en-US" sz="1200" dirty="0" smtClean="0"/>
              <a:t>http://remilitari.com/guias/victimario2.htm</a:t>
            </a:r>
            <a:endParaRPr lang="en-US" sz="1200" dirty="0"/>
          </a:p>
        </p:txBody>
      </p:sp>
      <p:pic>
        <p:nvPicPr>
          <p:cNvPr id="15362" name="Picture 2" descr="File:Guerra Civil de Guatem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79589"/>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32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t>
            </a:r>
            <a:r>
              <a:rPr lang="es-ES" dirty="0" err="1" smtClean="0"/>
              <a:t>ítulo</a:t>
            </a:r>
            <a:r>
              <a:rPr lang="es-ES" dirty="0" smtClean="0"/>
              <a:t> 1 – El teléfono</a:t>
            </a:r>
            <a:br>
              <a:rPr lang="es-ES" dirty="0" smtClean="0"/>
            </a:br>
            <a:r>
              <a:rPr lang="es-ES" dirty="0" smtClean="0"/>
              <a:t>Escriban las Palabras Nuevas </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err="1"/>
              <a:t>mira</a:t>
            </a:r>
            <a:r>
              <a:rPr lang="en-US" sz="3200" dirty="0"/>
              <a:t> – look(s) </a:t>
            </a:r>
            <a:endParaRPr lang="en-US" sz="3200" dirty="0" smtClean="0"/>
          </a:p>
          <a:p>
            <a:r>
              <a:rPr lang="en-US" sz="3200" dirty="0" smtClean="0"/>
              <a:t>(</a:t>
            </a:r>
            <a:r>
              <a:rPr lang="en-US" sz="3200" dirty="0"/>
              <a:t>le) </a:t>
            </a:r>
            <a:r>
              <a:rPr lang="en-US" sz="3200" dirty="0" err="1"/>
              <a:t>habla</a:t>
            </a:r>
            <a:r>
              <a:rPr lang="en-US" sz="3200" dirty="0"/>
              <a:t> – talk(s) (to him/her) </a:t>
            </a:r>
            <a:endParaRPr lang="en-US" sz="3200" dirty="0" smtClean="0"/>
          </a:p>
          <a:p>
            <a:r>
              <a:rPr lang="en-US" sz="3200" dirty="0" err="1" smtClean="0"/>
              <a:t>piensa</a:t>
            </a:r>
            <a:r>
              <a:rPr lang="en-US" sz="3200" dirty="0" smtClean="0"/>
              <a:t> </a:t>
            </a:r>
            <a:r>
              <a:rPr lang="en-US" sz="3200" dirty="0"/>
              <a:t>– think(s) </a:t>
            </a:r>
            <a:endParaRPr lang="en-US" sz="3200" dirty="0" smtClean="0"/>
          </a:p>
          <a:p>
            <a:r>
              <a:rPr lang="en-US" sz="3200" dirty="0" smtClean="0"/>
              <a:t>llama </a:t>
            </a:r>
            <a:r>
              <a:rPr lang="en-US" sz="3200" dirty="0"/>
              <a:t>– call(s) </a:t>
            </a:r>
            <a:endParaRPr lang="en-US" sz="3200" dirty="0" smtClean="0"/>
          </a:p>
          <a:p>
            <a:r>
              <a:rPr lang="en-US" sz="3200" dirty="0" err="1" smtClean="0"/>
              <a:t>tiene</a:t>
            </a:r>
            <a:r>
              <a:rPr lang="en-US" sz="3200" dirty="0" smtClean="0"/>
              <a:t> </a:t>
            </a:r>
            <a:r>
              <a:rPr lang="en-US" sz="3200" dirty="0" err="1"/>
              <a:t>hambre</a:t>
            </a:r>
            <a:r>
              <a:rPr lang="en-US" sz="3200" dirty="0"/>
              <a:t> </a:t>
            </a:r>
            <a:r>
              <a:rPr lang="en-US" sz="3200" dirty="0" smtClean="0"/>
              <a:t>– is hungry</a:t>
            </a:r>
          </a:p>
          <a:p>
            <a:r>
              <a:rPr lang="en-US" sz="3200" dirty="0" err="1" smtClean="0"/>
              <a:t>agarra</a:t>
            </a:r>
            <a:r>
              <a:rPr lang="en-US" sz="3200" dirty="0" smtClean="0"/>
              <a:t> </a:t>
            </a:r>
            <a:r>
              <a:rPr lang="en-US" sz="3200" dirty="0"/>
              <a:t>–grab(s</a:t>
            </a:r>
            <a:r>
              <a:rPr lang="en-US" sz="3200" dirty="0" smtClean="0"/>
              <a:t>)</a:t>
            </a:r>
          </a:p>
          <a:p>
            <a:endParaRPr lang="en-US" sz="3200" dirty="0"/>
          </a:p>
          <a:p>
            <a:r>
              <a:rPr lang="en-US" sz="3200" dirty="0" smtClean="0"/>
              <a:t>These are conjugated to mean he/she (</a:t>
            </a:r>
            <a:r>
              <a:rPr lang="es-ES" sz="2800" dirty="0"/>
              <a:t>é</a:t>
            </a:r>
            <a:r>
              <a:rPr lang="en-US" sz="3200" dirty="0" smtClean="0"/>
              <a:t>l/</a:t>
            </a:r>
            <a:r>
              <a:rPr lang="en-US" sz="3200" dirty="0" err="1" smtClean="0"/>
              <a:t>ella</a:t>
            </a:r>
            <a:r>
              <a:rPr lang="en-US" sz="3200" dirty="0" smtClean="0"/>
              <a:t>) or you formal (</a:t>
            </a:r>
            <a:r>
              <a:rPr lang="en-US" sz="3200" dirty="0" err="1" smtClean="0"/>
              <a:t>Usted</a:t>
            </a:r>
            <a:r>
              <a:rPr lang="en-US" sz="3200" dirty="0" smtClean="0"/>
              <a:t>) do the action BUT ALSO they are the t</a:t>
            </a:r>
            <a:r>
              <a:rPr lang="es-ES" sz="3200" dirty="0" smtClean="0"/>
              <a:t>ú</a:t>
            </a:r>
            <a:r>
              <a:rPr lang="en-US" sz="3200" dirty="0"/>
              <a:t> </a:t>
            </a:r>
            <a:r>
              <a:rPr lang="en-US" sz="3200" dirty="0" smtClean="0"/>
              <a:t>command (except </a:t>
            </a:r>
            <a:r>
              <a:rPr lang="en-US" sz="3200" dirty="0" err="1" smtClean="0"/>
              <a:t>tiene</a:t>
            </a:r>
            <a:r>
              <a:rPr lang="en-US" sz="3200" dirty="0" smtClean="0"/>
              <a:t> </a:t>
            </a:r>
            <a:r>
              <a:rPr lang="en-US" sz="3200" dirty="0" err="1" smtClean="0"/>
              <a:t>hambre</a:t>
            </a:r>
            <a:r>
              <a:rPr lang="en-US" sz="3200" dirty="0" smtClean="0"/>
              <a:t>). So I will command you in Spanish to “look”, “call”, etc. and you will do the action </a:t>
            </a:r>
            <a:endParaRPr lang="en-US" sz="3200" dirty="0"/>
          </a:p>
          <a:p>
            <a:endParaRPr lang="en-US" dirty="0"/>
          </a:p>
        </p:txBody>
      </p:sp>
    </p:spTree>
    <p:custDataLst>
      <p:tags r:id="rId1"/>
    </p:custDataLst>
    <p:extLst>
      <p:ext uri="{BB962C8B-B14F-4D97-AF65-F5344CB8AC3E}">
        <p14:creationId xmlns:p14="http://schemas.microsoft.com/office/powerpoint/2010/main" val="2767530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a:t>
            </a:r>
            <a:r>
              <a:rPr lang="es-ES" dirty="0" err="1" smtClean="0"/>
              <a:t>ítulo</a:t>
            </a:r>
            <a:r>
              <a:rPr lang="es-ES" dirty="0" smtClean="0"/>
              <a:t> 1 – El teléfono</a:t>
            </a:r>
            <a:br>
              <a:rPr lang="es-ES" dirty="0" smtClean="0"/>
            </a:br>
            <a:r>
              <a:rPr lang="es-ES" dirty="0" smtClean="0"/>
              <a:t>Contesta con tu compa</a:t>
            </a:r>
            <a:r>
              <a:rPr lang="es-MX" dirty="0" smtClean="0"/>
              <a:t>ñero/a</a:t>
            </a:r>
            <a:endParaRPr lang="en-US" dirty="0"/>
          </a:p>
        </p:txBody>
      </p:sp>
      <p:sp>
        <p:nvSpPr>
          <p:cNvPr id="3" name="Content Placeholder 2"/>
          <p:cNvSpPr>
            <a:spLocks noGrp="1"/>
          </p:cNvSpPr>
          <p:nvPr>
            <p:ph idx="1"/>
          </p:nvPr>
        </p:nvSpPr>
        <p:spPr/>
        <p:txBody>
          <a:bodyPr/>
          <a:lstStyle/>
          <a:p>
            <a:pPr lvl="0"/>
            <a:r>
              <a:rPr lang="es-ES" dirty="0"/>
              <a:t>¿Tú hablas mucho por teléfono?</a:t>
            </a:r>
            <a:endParaRPr lang="en-US" dirty="0"/>
          </a:p>
          <a:p>
            <a:pPr lvl="0"/>
            <a:r>
              <a:rPr lang="en-US" dirty="0"/>
              <a:t>¿</a:t>
            </a:r>
            <a:r>
              <a:rPr lang="en-US" dirty="0" err="1"/>
              <a:t>Quién</a:t>
            </a:r>
            <a:r>
              <a:rPr lang="en-US" dirty="0"/>
              <a:t> </a:t>
            </a:r>
            <a:r>
              <a:rPr lang="en-US" dirty="0" err="1"/>
              <a:t>te</a:t>
            </a:r>
            <a:r>
              <a:rPr lang="en-US" dirty="0"/>
              <a:t> llama mucho?</a:t>
            </a:r>
          </a:p>
          <a:p>
            <a:pPr lvl="0"/>
            <a:r>
              <a:rPr lang="es-ES" dirty="0"/>
              <a:t>¿Tus padres hablan mucho por teléfono? </a:t>
            </a:r>
            <a:r>
              <a:rPr lang="en-US" dirty="0"/>
              <a:t>¿Con </a:t>
            </a:r>
            <a:r>
              <a:rPr lang="en-US" dirty="0" err="1"/>
              <a:t>quién</a:t>
            </a:r>
            <a:r>
              <a:rPr lang="en-US" dirty="0"/>
              <a:t>?</a:t>
            </a:r>
          </a:p>
          <a:p>
            <a:pPr lvl="0"/>
            <a:r>
              <a:rPr lang="es-ES" dirty="0"/>
              <a:t>¿Qué haces cuando recibes una llamada de un número desconocido? </a:t>
            </a:r>
            <a:r>
              <a:rPr lang="en-US" dirty="0"/>
              <a:t>¿</a:t>
            </a:r>
            <a:r>
              <a:rPr lang="en-US" dirty="0" err="1"/>
              <a:t>Respondes</a:t>
            </a:r>
            <a:r>
              <a:rPr lang="en-US" dirty="0"/>
              <a:t>?</a:t>
            </a:r>
          </a:p>
          <a:p>
            <a:pPr lvl="0"/>
            <a:r>
              <a:rPr lang="es-ES" dirty="0"/>
              <a:t>Hoy en día, ¿es más común hablar por teléfono, por mensajes de texto, o por Facebook?</a:t>
            </a:r>
            <a:endParaRPr lang="en-US" dirty="0"/>
          </a:p>
          <a:p>
            <a:endParaRPr lang="en-US" dirty="0"/>
          </a:p>
        </p:txBody>
      </p:sp>
    </p:spTree>
    <p:custDataLst>
      <p:tags r:id="rId1"/>
    </p:custDataLst>
    <p:extLst>
      <p:ext uri="{BB962C8B-B14F-4D97-AF65-F5344CB8AC3E}">
        <p14:creationId xmlns:p14="http://schemas.microsoft.com/office/powerpoint/2010/main" val="151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hatc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958</TotalTime>
  <Words>499</Words>
  <Application>Microsoft Office PowerPoint</Application>
  <PresentationFormat>On-screen Show (4:3)</PresentationFormat>
  <Paragraphs>55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PowerPoint Presentation</vt:lpstr>
      <vt:lpstr>Guatemala está en Centroamérica</vt:lpstr>
      <vt:lpstr>PowerPoint Presentation</vt:lpstr>
      <vt:lpstr>Está al norte del Salvador y Honduras</vt:lpstr>
      <vt:lpstr>Es un país pequeño</vt:lpstr>
      <vt:lpstr>La capital se llama Ciudad de Guatemala</vt:lpstr>
      <vt:lpstr>La Novela: Esperanza</vt:lpstr>
      <vt:lpstr>Capítulo 1 – El teléfono Escriban las Palabras Nuevas </vt:lpstr>
      <vt:lpstr>Capítulo 1 – El teléfono Contesta con tu compañero/a</vt:lpstr>
      <vt:lpstr>Juego de Vasos</vt:lpstr>
      <vt:lpstr>Artículo: El impacto económico de la muerte de sindicalistas en Guatemala</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aisd</dc:creator>
  <cp:lastModifiedBy>Windows User</cp:lastModifiedBy>
  <cp:revision>24</cp:revision>
  <dcterms:created xsi:type="dcterms:W3CDTF">2014-02-24T06:33:48Z</dcterms:created>
  <dcterms:modified xsi:type="dcterms:W3CDTF">2014-03-31T20:37:58Z</dcterms:modified>
</cp:coreProperties>
</file>