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0EBB3-71BE-485C-98A1-563FF17FD0C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8DB3F-BEAB-4967-9A3D-C9291D777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items to have (10-15)</a:t>
            </a:r>
          </a:p>
          <a:p>
            <a:r>
              <a:rPr lang="en-US" dirty="0" smtClean="0"/>
              <a:t>Talk about taking sufficient time to develop the habit</a:t>
            </a:r>
          </a:p>
          <a:p>
            <a:r>
              <a:rPr lang="en-US" dirty="0" smtClean="0"/>
              <a:t>Can be done in the classroom or in the language lab</a:t>
            </a:r>
          </a:p>
          <a:p>
            <a:r>
              <a:rPr lang="en-US" dirty="0" smtClean="0"/>
              <a:t>Can put + or – instead of yes/no</a:t>
            </a:r>
            <a:r>
              <a:rPr lang="en-US" baseline="0" dirty="0" smtClean="0"/>
              <a:t>    or thumbs up/thumbs down. (example)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20E29-5A0D-4F65-9927-B5FE6A6AC8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items to have (10-15)</a:t>
            </a:r>
          </a:p>
          <a:p>
            <a:r>
              <a:rPr lang="en-US" dirty="0" smtClean="0"/>
              <a:t>Talk about taking sufficient time to develop the habit</a:t>
            </a:r>
          </a:p>
          <a:p>
            <a:r>
              <a:rPr lang="en-US" dirty="0" smtClean="0"/>
              <a:t>Can be done in the classroom or in the language lab</a:t>
            </a:r>
          </a:p>
          <a:p>
            <a:r>
              <a:rPr lang="en-US" dirty="0" smtClean="0"/>
              <a:t>Can put + or – instead of yes/no</a:t>
            </a:r>
            <a:r>
              <a:rPr lang="en-US" baseline="0" dirty="0" smtClean="0"/>
              <a:t>    or thumbs up/thumbs down. (example)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20E29-5A0D-4F65-9927-B5FE6A6AC8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A983-96E0-4BEA-98C4-7FCA2D3E2FAF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ACDD-4BE1-4F41-9C97-6DBD44E2A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latin typeface="Curlz MT" pitchFamily="82" charset="0"/>
              </a:rPr>
              <a:t>Fold paper in half along dotted line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>
                <a:latin typeface="Curlz MT" pitchFamily="82" charset="0"/>
              </a:rPr>
              <a:t>Estudiante</a:t>
            </a:r>
            <a:r>
              <a:rPr lang="en-US" sz="3200" dirty="0" smtClean="0">
                <a:latin typeface="Curlz MT" pitchFamily="82" charset="0"/>
              </a:rPr>
              <a:t> A will start by looking at pictures/ </a:t>
            </a:r>
            <a:r>
              <a:rPr lang="en-US" sz="3200" dirty="0" err="1" smtClean="0">
                <a:latin typeface="Curlz MT" pitchFamily="82" charset="0"/>
              </a:rPr>
              <a:t>Estudiante</a:t>
            </a:r>
            <a:r>
              <a:rPr lang="en-US" sz="3200" dirty="0" smtClean="0">
                <a:latin typeface="Curlz MT" pitchFamily="82" charset="0"/>
              </a:rPr>
              <a:t> B looks at the questions.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>
                <a:latin typeface="Curlz MT" pitchFamily="82" charset="0"/>
              </a:rPr>
              <a:t>Estudiante</a:t>
            </a:r>
            <a:r>
              <a:rPr lang="en-US" sz="3200" dirty="0" smtClean="0">
                <a:latin typeface="Curlz MT" pitchFamily="82" charset="0"/>
              </a:rPr>
              <a:t> B asks A the question. </a:t>
            </a:r>
            <a:r>
              <a:rPr lang="en-US" sz="3200" dirty="0" err="1" smtClean="0">
                <a:latin typeface="Curlz MT" pitchFamily="82" charset="0"/>
              </a:rPr>
              <a:t>Estudiante</a:t>
            </a:r>
            <a:r>
              <a:rPr lang="en-US" sz="3200" dirty="0" smtClean="0">
                <a:latin typeface="Curlz MT" pitchFamily="82" charset="0"/>
              </a:rPr>
              <a:t> A uses the picture to help answer correctly. </a:t>
            </a:r>
          </a:p>
          <a:p>
            <a:r>
              <a:rPr lang="en-US" b="1" dirty="0" smtClean="0">
                <a:latin typeface="Curlz MT" pitchFamily="82" charset="0"/>
              </a:rPr>
              <a:t>Do activity once and </a:t>
            </a:r>
            <a:r>
              <a:rPr lang="en-US" b="1" dirty="0" smtClean="0">
                <a:latin typeface="Curlz MT" pitchFamily="82" charset="0"/>
              </a:rPr>
              <a:t>circle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Curlz MT" pitchFamily="82" charset="0"/>
              </a:rPr>
              <a:t>‘</a:t>
            </a:r>
            <a:r>
              <a:rPr lang="en-US" sz="3200" b="1" dirty="0" smtClean="0">
                <a:solidFill>
                  <a:srgbClr val="00B050"/>
                </a:solidFill>
                <a:latin typeface="Curlz MT" pitchFamily="82" charset="0"/>
              </a:rPr>
              <a:t>yes</a:t>
            </a:r>
            <a:r>
              <a:rPr lang="en-US" sz="3200" b="1" dirty="0" smtClean="0">
                <a:latin typeface="Curlz MT" pitchFamily="82" charset="0"/>
              </a:rPr>
              <a:t>’ if they answered correctly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Curlz MT" pitchFamily="82" charset="0"/>
              </a:rPr>
              <a:t>‘</a:t>
            </a:r>
            <a:r>
              <a:rPr lang="en-US" sz="3200" b="1" dirty="0" smtClean="0">
                <a:solidFill>
                  <a:srgbClr val="FF0000"/>
                </a:solidFill>
                <a:latin typeface="Curlz MT" pitchFamily="82" charset="0"/>
              </a:rPr>
              <a:t>no</a:t>
            </a:r>
            <a:r>
              <a:rPr lang="en-US" sz="3200" b="1" dirty="0" smtClean="0">
                <a:latin typeface="Curlz MT" pitchFamily="82" charset="0"/>
              </a:rPr>
              <a:t>’ if the answer was incorrect in any way.</a:t>
            </a:r>
          </a:p>
          <a:p>
            <a:r>
              <a:rPr lang="en-US" sz="3200" dirty="0" smtClean="0">
                <a:latin typeface="Curlz MT" pitchFamily="82" charset="0"/>
              </a:rPr>
              <a:t>You can’t just give A the right answer as soon as he/she get it wrong – give clues – make sure they say it as it appears on your answer key! 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Actividad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 de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Hablar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3077" name="Picture 5" descr="C:\Documents and Settings\HolmenG\Local Settings\Temporary Internet Files\Content.IE5\7CNJQ8L5\MC90043393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0"/>
            <a:ext cx="1828800" cy="1828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638800" y="31242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Wingdings" pitchFamily="2" charset="2"/>
              </a:rPr>
              <a:t>DC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Actividad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 de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Hablar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3077" name="Picture 5" descr="C:\Documents and Settings\HolmenG\Local Settings\Temporary Internet Files\Content.IE5\7CNJQ8L5\MC90043393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0"/>
            <a:ext cx="1828800" cy="1828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248400" y="33528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Wingdings" pitchFamily="2" charset="2"/>
              </a:rPr>
              <a:t>DC</a:t>
            </a:r>
            <a:endParaRPr lang="en-US" sz="6000" b="1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latin typeface="Curlz MT" pitchFamily="82" charset="0"/>
              </a:rPr>
              <a:t>Now it is time for </a:t>
            </a:r>
            <a:r>
              <a:rPr lang="en-US" sz="3200" dirty="0" err="1" smtClean="0">
                <a:latin typeface="Curlz MT" pitchFamily="82" charset="0"/>
              </a:rPr>
              <a:t>Estudiante</a:t>
            </a:r>
            <a:r>
              <a:rPr lang="en-US" sz="3200" dirty="0" smtClean="0">
                <a:latin typeface="Curlz MT" pitchFamily="82" charset="0"/>
              </a:rPr>
              <a:t> B to look at pictures and </a:t>
            </a:r>
            <a:r>
              <a:rPr lang="en-US" sz="3200" dirty="0" err="1" smtClean="0">
                <a:latin typeface="Curlz MT" pitchFamily="82" charset="0"/>
              </a:rPr>
              <a:t>Estudiante</a:t>
            </a:r>
            <a:r>
              <a:rPr lang="en-US" sz="3200" dirty="0" smtClean="0">
                <a:latin typeface="Curlz MT" pitchFamily="82" charset="0"/>
              </a:rPr>
              <a:t> A to look at the questions.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>
                <a:latin typeface="Curlz MT" pitchFamily="82" charset="0"/>
              </a:rPr>
              <a:t>Estudiante</a:t>
            </a:r>
            <a:r>
              <a:rPr lang="en-US" sz="3200" dirty="0" smtClean="0">
                <a:latin typeface="Curlz MT" pitchFamily="82" charset="0"/>
              </a:rPr>
              <a:t> A asks B the question. </a:t>
            </a:r>
            <a:r>
              <a:rPr lang="en-US" sz="3200" dirty="0" err="1" smtClean="0">
                <a:latin typeface="Curlz MT" pitchFamily="82" charset="0"/>
              </a:rPr>
              <a:t>Estudiante</a:t>
            </a:r>
            <a:r>
              <a:rPr lang="en-US" sz="3200" dirty="0" smtClean="0">
                <a:latin typeface="Curlz MT" pitchFamily="82" charset="0"/>
              </a:rPr>
              <a:t> B uses the picture to help answer correctly. </a:t>
            </a:r>
          </a:p>
          <a:p>
            <a:r>
              <a:rPr lang="en-US" b="1" dirty="0" smtClean="0">
                <a:latin typeface="Curlz MT" pitchFamily="82" charset="0"/>
              </a:rPr>
              <a:t>Do activity once and </a:t>
            </a:r>
            <a:r>
              <a:rPr lang="en-US" b="1" dirty="0" smtClean="0">
                <a:latin typeface="Curlz MT" pitchFamily="82" charset="0"/>
              </a:rPr>
              <a:t>circle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Curlz MT" pitchFamily="82" charset="0"/>
              </a:rPr>
              <a:t>‘</a:t>
            </a:r>
            <a:r>
              <a:rPr lang="en-US" sz="3200" b="1" dirty="0" smtClean="0">
                <a:solidFill>
                  <a:srgbClr val="00B050"/>
                </a:solidFill>
                <a:latin typeface="Curlz MT" pitchFamily="82" charset="0"/>
              </a:rPr>
              <a:t>yes</a:t>
            </a:r>
            <a:r>
              <a:rPr lang="en-US" sz="3200" b="1" dirty="0" smtClean="0">
                <a:latin typeface="Curlz MT" pitchFamily="82" charset="0"/>
              </a:rPr>
              <a:t>’ if they answered correctly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Curlz MT" pitchFamily="82" charset="0"/>
              </a:rPr>
              <a:t>‘</a:t>
            </a:r>
            <a:r>
              <a:rPr lang="en-US" sz="3200" b="1" dirty="0" smtClean="0">
                <a:solidFill>
                  <a:srgbClr val="FF0000"/>
                </a:solidFill>
                <a:latin typeface="Curlz MT" pitchFamily="82" charset="0"/>
              </a:rPr>
              <a:t>no</a:t>
            </a:r>
            <a:r>
              <a:rPr lang="en-US" sz="3200" b="1" dirty="0" smtClean="0">
                <a:latin typeface="Curlz MT" pitchFamily="82" charset="0"/>
              </a:rPr>
              <a:t>’ if the answer was incorrect in any way.</a:t>
            </a:r>
          </a:p>
          <a:p>
            <a:r>
              <a:rPr lang="en-US" sz="3200" dirty="0" smtClean="0">
                <a:latin typeface="Curlz MT" pitchFamily="82" charset="0"/>
              </a:rPr>
              <a:t>You can’t just give B the right answer as soon as he/she get it wrong – give clues – make sure they say it as it appears on your answer key! 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urlz MT" pitchFamily="82" charset="0"/>
              </a:rPr>
              <a:t>Exchange papers and do the activity </a:t>
            </a:r>
            <a:r>
              <a:rPr lang="en-US" b="1" dirty="0" smtClean="0">
                <a:latin typeface="Curlz MT" pitchFamily="82" charset="0"/>
              </a:rPr>
              <a:t>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latin typeface="Curlz MT" pitchFamily="82" charset="0"/>
              </a:rPr>
              <a:t>Now switch papers.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latin typeface="Curlz MT" pitchFamily="82" charset="0"/>
              </a:rPr>
              <a:t>Put partners name on the 2</a:t>
            </a:r>
            <a:r>
              <a:rPr lang="en-US" sz="3200" baseline="30000" dirty="0" smtClean="0">
                <a:latin typeface="Curlz MT" pitchFamily="82" charset="0"/>
              </a:rPr>
              <a:t>nd</a:t>
            </a:r>
            <a:r>
              <a:rPr lang="en-US" sz="3200" dirty="0" smtClean="0">
                <a:latin typeface="Curlz MT" pitchFamily="82" charset="0"/>
              </a:rPr>
              <a:t> column.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latin typeface="Curlz MT" pitchFamily="82" charset="0"/>
              </a:rPr>
              <a:t>Yes, you just saw the answers but now let’s see if you were paying attention! </a:t>
            </a:r>
            <a:endParaRPr lang="en-US" sz="3200" b="1" dirty="0" smtClean="0">
              <a:latin typeface="Curlz MT" pitchFamily="8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323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Actividad de Hablar</vt:lpstr>
      <vt:lpstr>Actividad de Hablar</vt:lpstr>
      <vt:lpstr>Exchange papers and do the activity again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Paired activities for speaking</dc:title>
  <dc:creator>desiree.hanson</dc:creator>
  <cp:lastModifiedBy>desiree.hanson</cp:lastModifiedBy>
  <cp:revision>2</cp:revision>
  <dcterms:created xsi:type="dcterms:W3CDTF">2011-03-30T21:21:03Z</dcterms:created>
  <dcterms:modified xsi:type="dcterms:W3CDTF">2011-03-30T21:47:54Z</dcterms:modified>
</cp:coreProperties>
</file>